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notesSlides/notesSlide3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723" r:id="rId3"/>
    <p:sldMasterId id="2147483736" r:id="rId4"/>
  </p:sldMasterIdLst>
  <p:notesMasterIdLst>
    <p:notesMasterId r:id="rId50"/>
  </p:notesMasterIdLst>
  <p:handoutMasterIdLst>
    <p:handoutMasterId r:id="rId51"/>
  </p:handoutMasterIdLst>
  <p:sldIdLst>
    <p:sldId id="562" r:id="rId5"/>
    <p:sldId id="583" r:id="rId6"/>
    <p:sldId id="584" r:id="rId7"/>
    <p:sldId id="585" r:id="rId8"/>
    <p:sldId id="586" r:id="rId9"/>
    <p:sldId id="587" r:id="rId10"/>
    <p:sldId id="588" r:id="rId11"/>
    <p:sldId id="589" r:id="rId12"/>
    <p:sldId id="590" r:id="rId13"/>
    <p:sldId id="591" r:id="rId14"/>
    <p:sldId id="592" r:id="rId15"/>
    <p:sldId id="593" r:id="rId16"/>
    <p:sldId id="594" r:id="rId17"/>
    <p:sldId id="595" r:id="rId18"/>
    <p:sldId id="596" r:id="rId19"/>
    <p:sldId id="597" r:id="rId20"/>
    <p:sldId id="564" r:id="rId21"/>
    <p:sldId id="480" r:id="rId22"/>
    <p:sldId id="355" r:id="rId23"/>
    <p:sldId id="544" r:id="rId24"/>
    <p:sldId id="442" r:id="rId25"/>
    <p:sldId id="414" r:id="rId26"/>
    <p:sldId id="581" r:id="rId27"/>
    <p:sldId id="443" r:id="rId28"/>
    <p:sldId id="532" r:id="rId29"/>
    <p:sldId id="481" r:id="rId30"/>
    <p:sldId id="543" r:id="rId31"/>
    <p:sldId id="563" r:id="rId32"/>
    <p:sldId id="556" r:id="rId33"/>
    <p:sldId id="578" r:id="rId34"/>
    <p:sldId id="575" r:id="rId35"/>
    <p:sldId id="557" r:id="rId36"/>
    <p:sldId id="545" r:id="rId37"/>
    <p:sldId id="456" r:id="rId38"/>
    <p:sldId id="367" r:id="rId39"/>
    <p:sldId id="561" r:id="rId40"/>
    <p:sldId id="546" r:id="rId41"/>
    <p:sldId id="366" r:id="rId42"/>
    <p:sldId id="547" r:id="rId43"/>
    <p:sldId id="457" r:id="rId44"/>
    <p:sldId id="548" r:id="rId45"/>
    <p:sldId id="403" r:id="rId46"/>
    <p:sldId id="555" r:id="rId47"/>
    <p:sldId id="582" r:id="rId48"/>
    <p:sldId id="577" r:id="rId4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ina Population Center" initials="" lastIdx="1" clrIdx="0"/>
  <p:cmAuthor id="1" name="FGUser" initials="" lastIdx="5" clrIdx="1"/>
  <p:cmAuthor id="2" name="Liz Miller" initials=""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AEE1E4"/>
    <a:srgbClr val="88D4D8"/>
    <a:srgbClr val="68C2CC"/>
    <a:srgbClr val="67C8CD"/>
    <a:srgbClr val="6497D0"/>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922" autoAdjust="0"/>
    <p:restoredTop sz="59922" autoAdjust="0"/>
  </p:normalViewPr>
  <p:slideViewPr>
    <p:cSldViewPr snapToGrid="0">
      <p:cViewPr>
        <p:scale>
          <a:sx n="66" d="100"/>
          <a:sy n="66" d="100"/>
        </p:scale>
        <p:origin x="-1326" y="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8" d="100"/>
          <a:sy n="58" d="100"/>
        </p:scale>
        <p:origin x="-2508"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defRPr sz="1200">
                <a:latin typeface="Arial" pitchFamily="34" charset="0"/>
              </a:defRPr>
            </a:lvl1pPr>
          </a:lstStyle>
          <a:p>
            <a:pPr>
              <a:defRPr/>
            </a:pPr>
            <a:endParaRPr lang="en-US"/>
          </a:p>
        </p:txBody>
      </p:sp>
      <p:sp>
        <p:nvSpPr>
          <p:cNvPr id="71683" name="Rectangle 3"/>
          <p:cNvSpPr>
            <a:spLocks noGrp="1" noChangeArrowheads="1"/>
          </p:cNvSpPr>
          <p:nvPr>
            <p:ph type="dt" sz="quarter"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71684" name="Rectangle 4"/>
          <p:cNvSpPr>
            <a:spLocks noGrp="1" noChangeArrowheads="1"/>
          </p:cNvSpPr>
          <p:nvPr>
            <p:ph type="ftr" sz="quarter" idx="2"/>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defRPr sz="1200">
                <a:latin typeface="Arial" pitchFamily="34" charset="0"/>
              </a:defRPr>
            </a:lvl1pPr>
          </a:lstStyle>
          <a:p>
            <a:pPr>
              <a:defRPr/>
            </a:pPr>
            <a:endParaRPr lang="en-US"/>
          </a:p>
        </p:txBody>
      </p:sp>
      <p:sp>
        <p:nvSpPr>
          <p:cNvPr id="71685" name="Rectangle 5"/>
          <p:cNvSpPr>
            <a:spLocks noGrp="1" noChangeArrowheads="1"/>
          </p:cNvSpPr>
          <p:nvPr>
            <p:ph type="sldNum" sz="quarter" idx="3"/>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a:defRPr sz="1200">
                <a:latin typeface="Arial" pitchFamily="34" charset="0"/>
              </a:defRPr>
            </a:lvl1pPr>
          </a:lstStyle>
          <a:p>
            <a:pPr>
              <a:defRPr/>
            </a:pPr>
            <a:fld id="{0C357676-E574-49BA-9AC5-E25F6F04FC49}" type="slidenum">
              <a:rPr lang="en-US"/>
              <a:pPr>
                <a:defRPr/>
              </a:pPr>
              <a:t>‹#›</a:t>
            </a:fld>
            <a:endParaRPr lang="en-US"/>
          </a:p>
        </p:txBody>
      </p:sp>
    </p:spTree>
    <p:extLst>
      <p:ext uri="{BB962C8B-B14F-4D97-AF65-F5344CB8AC3E}">
        <p14:creationId xmlns:p14="http://schemas.microsoft.com/office/powerpoint/2010/main" xmlns="" val="4091403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339"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343"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a:defRPr sz="1200">
                <a:latin typeface="Arial" pitchFamily="34" charset="0"/>
              </a:defRPr>
            </a:lvl1pPr>
          </a:lstStyle>
          <a:p>
            <a:pPr>
              <a:defRPr/>
            </a:pPr>
            <a:fld id="{61A3DDE8-24E7-41B7-8C36-33710FBCA951}" type="slidenum">
              <a:rPr lang="en-US"/>
              <a:pPr>
                <a:defRPr/>
              </a:pPr>
              <a:t>‹#›</a:t>
            </a:fld>
            <a:endParaRPr lang="en-US"/>
          </a:p>
        </p:txBody>
      </p:sp>
    </p:spTree>
    <p:extLst>
      <p:ext uri="{BB962C8B-B14F-4D97-AF65-F5344CB8AC3E}">
        <p14:creationId xmlns:p14="http://schemas.microsoft.com/office/powerpoint/2010/main" xmlns="" val="3412929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5A3911BF-C04B-4060-AECA-100324814651}" type="slidenum">
              <a:rPr lang="en-US" smtClean="0">
                <a:latin typeface="Arial" charset="0"/>
              </a:rPr>
              <a:pPr/>
              <a:t>1</a:t>
            </a:fld>
            <a:endParaRPr lang="en-US" smtClean="0">
              <a:latin typeface="Arial"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r>
              <a:rPr lang="en-US" dirty="0" smtClean="0">
                <a:latin typeface="Arial" charset="0"/>
              </a:rPr>
              <a:t>In this session, we are going to discuss the importance of using data to inform decisions and basic concepts, tools, and approaches to facilitate the use of data and information.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9D614EAF-1CDF-4C26-9BDC-C93778F72A70}" type="slidenum">
              <a:rPr lang="en-US" smtClean="0">
                <a:latin typeface="Arial" charset="0"/>
              </a:rPr>
              <a:pPr/>
              <a:t>10</a:t>
            </a:fld>
            <a:endParaRPr lang="en-US" smtClean="0">
              <a:latin typeface="Arial" charset="0"/>
            </a:endParaRP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marL="0" lvl="1">
              <a:defRPr/>
            </a:pPr>
            <a:r>
              <a:rPr lang="en-US" sz="1000" dirty="0" smtClean="0">
                <a:latin typeface="Arial" charset="0"/>
              </a:rPr>
              <a:t>Now that you have had some experience discussing barriers to data use that you face in your settings, let’s review the rapid assessment tool that can be used to formally identify barriers to data use. It is important to note that MEASURE Evaluation has another tool,</a:t>
            </a:r>
            <a:r>
              <a:rPr lang="en-US" sz="1000" baseline="0" dirty="0" smtClean="0">
                <a:latin typeface="Arial" charset="0"/>
              </a:rPr>
              <a:t> the PRISM (Performance of Routine Information System Management) Framework, </a:t>
            </a:r>
            <a:r>
              <a:rPr lang="en-US" sz="1000" dirty="0" smtClean="0"/>
              <a:t>which takes a broad look at the Routine Health Information System</a:t>
            </a:r>
            <a:r>
              <a:rPr lang="en-US" sz="1000" baseline="0" dirty="0" smtClean="0"/>
              <a:t> (R</a:t>
            </a:r>
            <a:r>
              <a:rPr lang="en-US" sz="1000" dirty="0" smtClean="0"/>
              <a:t>HIS) context to ultimately improve its</a:t>
            </a:r>
            <a:r>
              <a:rPr lang="en-US" sz="1000" baseline="0" dirty="0" smtClean="0"/>
              <a:t> </a:t>
            </a:r>
            <a:r>
              <a:rPr lang="en-US" sz="1000" dirty="0" smtClean="0"/>
              <a:t>functioning. PRISM aids in i</a:t>
            </a:r>
            <a:r>
              <a:rPr lang="en-US" sz="2200" dirty="0" smtClean="0">
                <a:ea typeface="+mn-ea"/>
                <a:cs typeface="+mn-cs"/>
              </a:rPr>
              <a:t>dentifying technical, behavioral, and organizational factors that affect RHIS performance; designing and prioritizing interventions to improve performance; and supporting</a:t>
            </a:r>
            <a:r>
              <a:rPr lang="en-US" sz="2200" baseline="0" dirty="0" smtClean="0">
                <a:ea typeface="+mn-ea"/>
                <a:cs typeface="+mn-cs"/>
              </a:rPr>
              <a:t> </a:t>
            </a:r>
            <a:r>
              <a:rPr lang="en-US" sz="2200" dirty="0" smtClean="0">
                <a:ea typeface="+mn-ea"/>
                <a:cs typeface="+mn-cs"/>
              </a:rPr>
              <a:t>ongoing efforts to monitor and evaluate data quality and use in decision making.</a:t>
            </a:r>
            <a:endParaRPr lang="en-US" sz="1000" dirty="0" smtClean="0">
              <a:latin typeface="Arial" charset="0"/>
            </a:endParaRPr>
          </a:p>
          <a:p>
            <a:pPr eaLnBrk="1" hangingPunct="1"/>
            <a:endParaRPr lang="en-US" sz="1000" dirty="0" smtClean="0">
              <a:latin typeface="Arial" charset="0"/>
            </a:endParaRPr>
          </a:p>
          <a:p>
            <a:pPr eaLnBrk="1" hangingPunct="1"/>
            <a:r>
              <a:rPr lang="en-US" sz="1000" dirty="0" smtClean="0">
                <a:latin typeface="Arial" charset="0"/>
              </a:rPr>
              <a:t>The Assessment of Data Use Constraints is a tool developed by MEASURE Evaluation for rapid assessments; it assists users in improving understanding of the demand for data and the constraints to data use. Specifically it:</a:t>
            </a:r>
          </a:p>
          <a:p>
            <a:pPr eaLnBrk="1" hangingPunct="1"/>
            <a:endParaRPr lang="en-US" sz="1000" dirty="0" smtClean="0">
              <a:latin typeface="Arial" charset="0"/>
            </a:endParaRPr>
          </a:p>
          <a:p>
            <a:pPr lvl="1" eaLnBrk="1" hangingPunct="1">
              <a:buFontTx/>
              <a:buChar char="•"/>
            </a:pPr>
            <a:r>
              <a:rPr lang="en-US" sz="1000" dirty="0" smtClean="0">
                <a:latin typeface="Arial" charset="0"/>
              </a:rPr>
              <a:t> Identifies existing barriers and constraints to data use.</a:t>
            </a:r>
          </a:p>
          <a:p>
            <a:pPr lvl="1" eaLnBrk="1" hangingPunct="1">
              <a:buFontTx/>
              <a:buChar char="•"/>
            </a:pPr>
            <a:r>
              <a:rPr lang="en-US" sz="1000" dirty="0" smtClean="0">
                <a:latin typeface="Arial" charset="0"/>
              </a:rPr>
              <a:t> Identifies existing best practices in data use so these practices can be applied elsewhere.</a:t>
            </a:r>
          </a:p>
          <a:p>
            <a:pPr eaLnBrk="1" hangingPunct="1"/>
            <a:endParaRPr lang="en-US" sz="1000" dirty="0" smtClean="0">
              <a:latin typeface="Arial" charset="0"/>
            </a:endParaRPr>
          </a:p>
          <a:p>
            <a:pPr eaLnBrk="1" hangingPunct="1"/>
            <a:r>
              <a:rPr lang="en-US" sz="1000" dirty="0" smtClean="0">
                <a:latin typeface="Arial" charset="0"/>
              </a:rPr>
              <a:t>The assessment is conducted by interviewing key informants at various levels of the health system. The assessment also can be used to examine processes within a facility or single organization and incorporated into health information and organizational capacity-building assessments at the national and subnational levels.</a:t>
            </a:r>
          </a:p>
          <a:p>
            <a:pPr eaLnBrk="1" hangingPunct="1"/>
            <a:endParaRPr lang="en-US" sz="1000" dirty="0" smtClean="0">
              <a:latin typeface="Arial" charset="0"/>
            </a:endParaRPr>
          </a:p>
          <a:p>
            <a:pPr eaLnBrk="1" hangingPunct="1"/>
            <a:r>
              <a:rPr lang="en-US" sz="1000" dirty="0" smtClean="0">
                <a:latin typeface="Arial" charset="0"/>
              </a:rPr>
              <a:t>The interview guide is organized by the three determinants of data use (as discussed in the previous slides).</a:t>
            </a:r>
          </a:p>
          <a:p>
            <a:pPr eaLnBrk="1" hangingPunct="1"/>
            <a:endParaRPr lang="en-US" sz="1000" dirty="0"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CD1240F5-514C-4E5D-B6DD-29BD7A52F6C5}" type="slidenum">
              <a:rPr lang="en-US" smtClean="0">
                <a:latin typeface="Arial" charset="0"/>
              </a:rPr>
              <a:pPr/>
              <a:t>11</a:t>
            </a:fld>
            <a:endParaRPr lang="en-US" smtClean="0">
              <a:latin typeface="Arial" charset="0"/>
            </a:endParaRP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r>
              <a:rPr lang="en-US" smtClean="0">
                <a:latin typeface="Arial" charset="0"/>
              </a:rPr>
              <a:t>On this slide, you see an example of what the assessment tool looks like. As you can see, these questions are intended to identify technical constraints. There are additional sections of the Tool with questions about individual/behavioral and organizational constraints.</a:t>
            </a:r>
          </a:p>
          <a:p>
            <a:pPr eaLnBrk="1" hangingPunct="1"/>
            <a:endParaRPr lang="en-US" smtClean="0">
              <a:latin typeface="Arial" charset="0"/>
            </a:endParaRPr>
          </a:p>
          <a:p>
            <a:pPr eaLnBrk="1" hangingPunct="1"/>
            <a:r>
              <a:rPr lang="en-US" smtClean="0">
                <a:latin typeface="Arial" charset="0"/>
              </a:rPr>
              <a:t>It can be used formally where a sample of key informants are identified to respond to the questions or it can be used informally to guide a discussion around barriers to data use. In either context, the assessment users always should discuss how they intend to OVERCOME the barriers identified. Data use will not improve in your settings unless a plan is outlined to address each barrier identified. The following slide shows an action plan template that can be used for this purpose.  </a:t>
            </a:r>
          </a:p>
          <a:p>
            <a:pPr eaLnBrk="1" hangingPunct="1"/>
            <a:endParaRPr lang="en-US" i="1" smtClean="0">
              <a:latin typeface="Arial" charset="0"/>
            </a:endParaRPr>
          </a:p>
          <a:p>
            <a:r>
              <a:rPr lang="en-US" i="1" smtClean="0">
                <a:latin typeface="Arial" charset="0"/>
              </a:rPr>
              <a:t>NOTE to facilitator</a:t>
            </a:r>
            <a:r>
              <a:rPr lang="en-US" smtClean="0">
                <a:latin typeface="Arial" charset="0"/>
              </a:rPr>
              <a:t>: A copy of the tool will be included in the course packets. Remind participants of this and read only the first and second questions to introduce them to the types of issues the assessment is addressing. Inform participants of MEASURE Evaluation’s Data Demand and Use Tool Kit for more information: https://www.cpc.unc.edu/measure/tools/monitoring-evaluation-systems/ddiu-tools.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a:ln/>
        </p:spPr>
      </p:sp>
      <p:sp>
        <p:nvSpPr>
          <p:cNvPr id="78850" name="Notes Placeholder 2"/>
          <p:cNvSpPr>
            <a:spLocks noGrp="1"/>
          </p:cNvSpPr>
          <p:nvPr>
            <p:ph type="body" idx="1"/>
          </p:nvPr>
        </p:nvSpPr>
        <p:spPr>
          <a:noFill/>
          <a:ln/>
        </p:spPr>
        <p:txBody>
          <a:bodyPr/>
          <a:lstStyle/>
          <a:p>
            <a:r>
              <a:rPr lang="en-US" smtClean="0">
                <a:latin typeface="Arial" charset="0"/>
              </a:rPr>
              <a:t>This is an Action Plan to address barriers to data use. As you can see in the first column, the barrier is listed at the top and the proposed intervention below it. The plan then breaks out the steps involved, as well as the person responsible for each step and a timeline for completion. It is important that this plan is developed and sanctioned by those who are involved in its implementation. </a:t>
            </a:r>
          </a:p>
          <a:p>
            <a:endParaRPr lang="en-US" smtClean="0">
              <a:latin typeface="Arial" charset="0"/>
            </a:endParaRPr>
          </a:p>
        </p:txBody>
      </p:sp>
      <p:sp>
        <p:nvSpPr>
          <p:cNvPr id="78851" name="Slide Number Placeholder 3"/>
          <p:cNvSpPr>
            <a:spLocks noGrp="1"/>
          </p:cNvSpPr>
          <p:nvPr>
            <p:ph type="sldNum" sz="quarter" idx="5"/>
          </p:nvPr>
        </p:nvSpPr>
        <p:spPr>
          <a:noFill/>
        </p:spPr>
        <p:txBody>
          <a:bodyPr/>
          <a:lstStyle/>
          <a:p>
            <a:fld id="{5FCBBDAB-51D5-43F8-B841-EF73EC34DB56}" type="slidenum">
              <a:rPr lang="en-US" smtClean="0">
                <a:latin typeface="Arial" charset="0"/>
              </a:rPr>
              <a:pPr/>
              <a:t>12</a:t>
            </a:fld>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a:ln/>
        </p:spPr>
      </p:sp>
      <p:sp>
        <p:nvSpPr>
          <p:cNvPr id="80898" name="Notes Placeholder 2"/>
          <p:cNvSpPr>
            <a:spLocks noGrp="1"/>
          </p:cNvSpPr>
          <p:nvPr>
            <p:ph type="body" idx="1"/>
          </p:nvPr>
        </p:nvSpPr>
        <p:spPr>
          <a:noFill/>
          <a:ln/>
        </p:spPr>
        <p:txBody>
          <a:bodyPr/>
          <a:lstStyle/>
          <a:p>
            <a:r>
              <a:rPr lang="en-US" i="1" smtClean="0">
                <a:latin typeface="Arial" charset="0"/>
              </a:rPr>
              <a:t>NOTE to facilitator: </a:t>
            </a:r>
            <a:r>
              <a:rPr lang="en-US" smtClean="0">
                <a:latin typeface="Arial" charset="0"/>
              </a:rPr>
              <a:t>Read the slide. Divide the plenary into small groups of six to eight individuals. Hand out copies of the Assessment of Data Use Constraints Tool to guide the group discussion. Also hand out blank copies of the Action Plan. Review the example Action Plan on the next slide before starting the activity. After 30 minutes, remind the group to move from identifying barriers to identifying solutions to overcome the barriers. Each group should use the Action Plan to map out the solutions they generate for at least two of their top five barriers.</a:t>
            </a:r>
            <a:endParaRPr lang="en-US" i="1" smtClean="0">
              <a:latin typeface="Arial" charset="0"/>
            </a:endParaRPr>
          </a:p>
        </p:txBody>
      </p:sp>
      <p:sp>
        <p:nvSpPr>
          <p:cNvPr id="80899" name="Slide Number Placeholder 3"/>
          <p:cNvSpPr>
            <a:spLocks noGrp="1"/>
          </p:cNvSpPr>
          <p:nvPr>
            <p:ph type="sldNum" sz="quarter" idx="5"/>
          </p:nvPr>
        </p:nvSpPr>
        <p:spPr>
          <a:noFill/>
        </p:spPr>
        <p:txBody>
          <a:bodyPr/>
          <a:lstStyle/>
          <a:p>
            <a:fld id="{D7CF7D0B-CF95-4930-B694-B2B46A2654F6}" type="slidenum">
              <a:rPr lang="en-US" smtClean="0">
                <a:latin typeface="Arial" charset="0"/>
              </a:rPr>
              <a:pPr/>
              <a:t>13</a:t>
            </a:fld>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a:ln/>
        </p:spPr>
      </p:sp>
      <p:sp>
        <p:nvSpPr>
          <p:cNvPr id="82946" name="Notes Placeholder 2"/>
          <p:cNvSpPr>
            <a:spLocks noGrp="1"/>
          </p:cNvSpPr>
          <p:nvPr>
            <p:ph type="body" idx="1"/>
          </p:nvPr>
        </p:nvSpPr>
        <p:spPr>
          <a:noFill/>
          <a:ln/>
        </p:spPr>
        <p:txBody>
          <a:bodyPr/>
          <a:lstStyle/>
          <a:p>
            <a:r>
              <a:rPr lang="en-US" smtClean="0">
                <a:latin typeface="Arial" charset="0"/>
              </a:rPr>
              <a:t>This is an Action Plan to address barriers to data use. As you can see in the first column, the barrier is listed at the top and the proposed intervention below it. The plan then breaks out the steps involved, as well as the person responsible for each step and a timeline for completion. In this example, other stakeholders involved are those who either oversee the steps involved or contribute to the process. It is important that this plan is developed and sanctioned by those who are involved in its implementation. </a:t>
            </a:r>
          </a:p>
          <a:p>
            <a:endParaRPr lang="en-US" smtClean="0">
              <a:latin typeface="Arial" charset="0"/>
            </a:endParaRPr>
          </a:p>
          <a:p>
            <a:r>
              <a:rPr lang="en-US" i="1" smtClean="0">
                <a:latin typeface="Arial" charset="0"/>
              </a:rPr>
              <a:t>NOTE to facilitator</a:t>
            </a:r>
            <a:r>
              <a:rPr lang="en-US" smtClean="0">
                <a:latin typeface="Arial" charset="0"/>
              </a:rPr>
              <a:t>: After explaining the Action Plan, return to the previous slide so participants can see the questions.</a:t>
            </a:r>
            <a:endParaRPr lang="en-US" b="1" smtClean="0">
              <a:solidFill>
                <a:srgbClr val="FF0000"/>
              </a:solidFill>
              <a:latin typeface="Arial" charset="0"/>
            </a:endParaRPr>
          </a:p>
        </p:txBody>
      </p:sp>
      <p:sp>
        <p:nvSpPr>
          <p:cNvPr id="82947" name="Slide Number Placeholder 3"/>
          <p:cNvSpPr>
            <a:spLocks noGrp="1"/>
          </p:cNvSpPr>
          <p:nvPr>
            <p:ph type="sldNum" sz="quarter" idx="5"/>
          </p:nvPr>
        </p:nvSpPr>
        <p:spPr>
          <a:noFill/>
        </p:spPr>
        <p:txBody>
          <a:bodyPr/>
          <a:lstStyle/>
          <a:p>
            <a:fld id="{D2AEB374-4283-4197-A01C-B8DB533BC5F3}" type="slidenum">
              <a:rPr lang="en-US" smtClean="0">
                <a:latin typeface="Arial" charset="0"/>
              </a:rPr>
              <a:pPr/>
              <a:t>14</a:t>
            </a:fld>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a:ln/>
        </p:spPr>
      </p:sp>
      <p:sp>
        <p:nvSpPr>
          <p:cNvPr id="84994" name="Notes Placeholder 2"/>
          <p:cNvSpPr>
            <a:spLocks noGrp="1"/>
          </p:cNvSpPr>
          <p:nvPr>
            <p:ph type="body" idx="1"/>
          </p:nvPr>
        </p:nvSpPr>
        <p:spPr>
          <a:noFill/>
          <a:ln/>
        </p:spPr>
        <p:txBody>
          <a:bodyPr/>
          <a:lstStyle/>
          <a:p>
            <a:r>
              <a:rPr lang="en-US" i="1" dirty="0" smtClean="0">
                <a:latin typeface="Arial" charset="0"/>
              </a:rPr>
              <a:t>NOTE to facilitator:</a:t>
            </a:r>
            <a:r>
              <a:rPr lang="en-US" dirty="0" smtClean="0">
                <a:latin typeface="Arial" charset="0"/>
              </a:rPr>
              <a:t>  Read slide.</a:t>
            </a:r>
          </a:p>
          <a:p>
            <a:endParaRPr lang="en-US" dirty="0" smtClean="0">
              <a:latin typeface="Arial" charset="0"/>
            </a:endParaRPr>
          </a:p>
          <a:p>
            <a:r>
              <a:rPr lang="en-US" dirty="0" smtClean="0">
                <a:latin typeface="Arial" charset="0"/>
              </a:rPr>
              <a:t>Each small group will spend 10–15 minutes presenting its action plans to the group. Encourage the plenary to ask questions and suggest alternative possible solutions to overcome the identified barriers. </a:t>
            </a:r>
          </a:p>
        </p:txBody>
      </p:sp>
      <p:sp>
        <p:nvSpPr>
          <p:cNvPr id="84995" name="Slide Number Placeholder 3"/>
          <p:cNvSpPr>
            <a:spLocks noGrp="1"/>
          </p:cNvSpPr>
          <p:nvPr>
            <p:ph type="sldNum" sz="quarter" idx="5"/>
          </p:nvPr>
        </p:nvSpPr>
        <p:spPr>
          <a:noFill/>
        </p:spPr>
        <p:txBody>
          <a:bodyPr/>
          <a:lstStyle/>
          <a:p>
            <a:fld id="{F8E82DA0-3762-4A46-9331-3BAD744DAF99}" type="slidenum">
              <a:rPr lang="en-US" smtClean="0">
                <a:latin typeface="Arial" charset="0"/>
              </a:rPr>
              <a:pPr/>
              <a:t>15</a:t>
            </a:fld>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a:ln/>
        </p:spPr>
      </p:sp>
      <p:sp>
        <p:nvSpPr>
          <p:cNvPr id="87042" name="Notes Placeholder 2"/>
          <p:cNvSpPr>
            <a:spLocks noGrp="1"/>
          </p:cNvSpPr>
          <p:nvPr>
            <p:ph type="body" idx="1"/>
          </p:nvPr>
        </p:nvSpPr>
        <p:spPr>
          <a:noFill/>
          <a:ln/>
        </p:spPr>
        <p:txBody>
          <a:bodyPr/>
          <a:lstStyle/>
          <a:p>
            <a:endParaRPr lang="en-US" smtClean="0">
              <a:latin typeface="Arial" charset="0"/>
            </a:endParaRPr>
          </a:p>
        </p:txBody>
      </p:sp>
      <p:sp>
        <p:nvSpPr>
          <p:cNvPr id="87043" name="Slide Number Placeholder 3"/>
          <p:cNvSpPr>
            <a:spLocks noGrp="1"/>
          </p:cNvSpPr>
          <p:nvPr>
            <p:ph type="sldNum" sz="quarter" idx="5"/>
          </p:nvPr>
        </p:nvSpPr>
        <p:spPr>
          <a:noFill/>
        </p:spPr>
        <p:txBody>
          <a:bodyPr/>
          <a:lstStyle/>
          <a:p>
            <a:fld id="{E48B0CA2-A10E-4BDD-8061-33E18DBF7331}" type="slidenum">
              <a:rPr lang="en-US" smtClean="0">
                <a:latin typeface="Arial" charset="0"/>
              </a:rPr>
              <a:pPr/>
              <a:t>16</a:t>
            </a:fld>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a:ln/>
        </p:spPr>
      </p:sp>
      <p:sp>
        <p:nvSpPr>
          <p:cNvPr id="89090" name="Notes Placeholder 2"/>
          <p:cNvSpPr>
            <a:spLocks noGrp="1"/>
          </p:cNvSpPr>
          <p:nvPr>
            <p:ph type="body" idx="1"/>
          </p:nvPr>
        </p:nvSpPr>
        <p:spPr>
          <a:noFill/>
          <a:ln/>
        </p:spPr>
        <p:txBody>
          <a:bodyPr/>
          <a:lstStyle/>
          <a:p>
            <a:r>
              <a:rPr lang="en-US" smtClean="0">
                <a:latin typeface="Arial" charset="0"/>
              </a:rPr>
              <a:t>By the end of this session the learner will be able to:</a:t>
            </a:r>
          </a:p>
          <a:p>
            <a:endParaRPr lang="en-US" i="1" smtClean="0">
              <a:latin typeface="Arial" charset="0"/>
            </a:endParaRPr>
          </a:p>
          <a:p>
            <a:r>
              <a:rPr lang="en-US" i="1" smtClean="0">
                <a:latin typeface="Arial" charset="0"/>
              </a:rPr>
              <a:t>NOTE to facilitator:  </a:t>
            </a:r>
            <a:r>
              <a:rPr lang="en-US" smtClean="0">
                <a:latin typeface="Arial" charset="0"/>
              </a:rPr>
              <a:t>Read slide.</a:t>
            </a:r>
          </a:p>
        </p:txBody>
      </p:sp>
      <p:sp>
        <p:nvSpPr>
          <p:cNvPr id="89091" name="Slide Number Placeholder 3"/>
          <p:cNvSpPr>
            <a:spLocks noGrp="1"/>
          </p:cNvSpPr>
          <p:nvPr>
            <p:ph type="sldNum" sz="quarter" idx="5"/>
          </p:nvPr>
        </p:nvSpPr>
        <p:spPr>
          <a:noFill/>
        </p:spPr>
        <p:txBody>
          <a:bodyPr/>
          <a:lstStyle/>
          <a:p>
            <a:fld id="{683017BD-E2D8-43C9-81EF-1D43675433E0}" type="slidenum">
              <a:rPr lang="en-US" smtClean="0">
                <a:latin typeface="Arial" charset="0"/>
              </a:rPr>
              <a:pPr/>
              <a:t>17</a:t>
            </a:fld>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a:ln/>
        </p:spPr>
      </p:sp>
      <p:sp>
        <p:nvSpPr>
          <p:cNvPr id="91138" name="Notes Placeholder 2"/>
          <p:cNvSpPr>
            <a:spLocks noGrp="1"/>
          </p:cNvSpPr>
          <p:nvPr>
            <p:ph type="body" idx="1"/>
          </p:nvPr>
        </p:nvSpPr>
        <p:spPr>
          <a:noFill/>
          <a:ln/>
        </p:spPr>
        <p:txBody>
          <a:bodyPr/>
          <a:lstStyle/>
          <a:p>
            <a:r>
              <a:rPr lang="es-ES" dirty="0" err="1" smtClean="0">
                <a:latin typeface="Arial" charset="0"/>
              </a:rPr>
              <a:t>Now</a:t>
            </a:r>
            <a:r>
              <a:rPr lang="es-ES" dirty="0" smtClean="0">
                <a:latin typeface="Arial" charset="0"/>
              </a:rPr>
              <a:t> </a:t>
            </a:r>
            <a:r>
              <a:rPr lang="es-ES" dirty="0" err="1" smtClean="0">
                <a:latin typeface="Arial" charset="0"/>
              </a:rPr>
              <a:t>that</a:t>
            </a:r>
            <a:r>
              <a:rPr lang="es-ES" dirty="0" smtClean="0">
                <a:latin typeface="Arial" charset="0"/>
              </a:rPr>
              <a:t> </a:t>
            </a:r>
            <a:r>
              <a:rPr lang="es-ES" dirty="0" err="1" smtClean="0">
                <a:latin typeface="Arial" charset="0"/>
              </a:rPr>
              <a:t>we</a:t>
            </a:r>
            <a:r>
              <a:rPr lang="es-ES" dirty="0" smtClean="0">
                <a:latin typeface="Arial" charset="0"/>
              </a:rPr>
              <a:t> </a:t>
            </a:r>
            <a:r>
              <a:rPr lang="es-ES" dirty="0" err="1" smtClean="0">
                <a:latin typeface="Arial" charset="0"/>
              </a:rPr>
              <a:t>have</a:t>
            </a:r>
            <a:r>
              <a:rPr lang="es-ES" dirty="0" smtClean="0">
                <a:latin typeface="Arial" charset="0"/>
              </a:rPr>
              <a:t> </a:t>
            </a:r>
            <a:r>
              <a:rPr lang="es-ES" dirty="0" err="1" smtClean="0">
                <a:latin typeface="Arial" charset="0"/>
              </a:rPr>
              <a:t>discussed</a:t>
            </a:r>
            <a:r>
              <a:rPr lang="es-ES" dirty="0" smtClean="0">
                <a:latin typeface="Arial" charset="0"/>
              </a:rPr>
              <a:t>:</a:t>
            </a:r>
          </a:p>
          <a:p>
            <a:endParaRPr lang="es-ES" dirty="0" smtClean="0">
              <a:latin typeface="Arial" charset="0"/>
            </a:endParaRPr>
          </a:p>
          <a:p>
            <a:pPr>
              <a:buFontTx/>
              <a:buChar char="•"/>
            </a:pPr>
            <a:r>
              <a:rPr lang="es-ES" dirty="0" smtClean="0">
                <a:latin typeface="Arial" charset="0"/>
              </a:rPr>
              <a:t> </a:t>
            </a:r>
            <a:r>
              <a:rPr lang="es-ES" dirty="0" err="1" smtClean="0">
                <a:latin typeface="Arial" charset="0"/>
              </a:rPr>
              <a:t>What</a:t>
            </a:r>
            <a:r>
              <a:rPr lang="es-ES" dirty="0" smtClean="0">
                <a:latin typeface="Arial" charset="0"/>
              </a:rPr>
              <a:t> </a:t>
            </a:r>
            <a:r>
              <a:rPr lang="es-ES" dirty="0" err="1" smtClean="0">
                <a:latin typeface="Arial" charset="0"/>
              </a:rPr>
              <a:t>it</a:t>
            </a:r>
            <a:r>
              <a:rPr lang="es-ES" dirty="0" smtClean="0">
                <a:latin typeface="Arial" charset="0"/>
              </a:rPr>
              <a:t> </a:t>
            </a:r>
            <a:r>
              <a:rPr lang="es-ES" dirty="0" err="1" smtClean="0">
                <a:latin typeface="Arial" charset="0"/>
              </a:rPr>
              <a:t>means</a:t>
            </a:r>
            <a:r>
              <a:rPr lang="es-ES" dirty="0" smtClean="0">
                <a:latin typeface="Arial" charset="0"/>
              </a:rPr>
              <a:t> </a:t>
            </a:r>
            <a:r>
              <a:rPr lang="es-ES" dirty="0" err="1" smtClean="0">
                <a:latin typeface="Arial" charset="0"/>
              </a:rPr>
              <a:t>to</a:t>
            </a:r>
            <a:r>
              <a:rPr lang="es-ES" dirty="0" smtClean="0">
                <a:latin typeface="Arial" charset="0"/>
              </a:rPr>
              <a:t> use data and </a:t>
            </a:r>
            <a:r>
              <a:rPr lang="es-ES" dirty="0" err="1" smtClean="0">
                <a:latin typeface="Arial" charset="0"/>
              </a:rPr>
              <a:t>information</a:t>
            </a:r>
            <a:r>
              <a:rPr lang="es-ES" dirty="0" smtClean="0">
                <a:latin typeface="Arial" charset="0"/>
              </a:rPr>
              <a:t> </a:t>
            </a:r>
            <a:r>
              <a:rPr lang="es-ES" dirty="0" err="1" smtClean="0">
                <a:latin typeface="Arial" charset="0"/>
              </a:rPr>
              <a:t>to</a:t>
            </a:r>
            <a:r>
              <a:rPr lang="es-ES" dirty="0" smtClean="0">
                <a:latin typeface="Arial" charset="0"/>
              </a:rPr>
              <a:t> </a:t>
            </a:r>
            <a:r>
              <a:rPr lang="es-ES" dirty="0" err="1" smtClean="0">
                <a:latin typeface="Arial" charset="0"/>
              </a:rPr>
              <a:t>inform</a:t>
            </a:r>
            <a:r>
              <a:rPr lang="es-ES" dirty="0" smtClean="0">
                <a:latin typeface="Arial" charset="0"/>
              </a:rPr>
              <a:t> </a:t>
            </a:r>
            <a:r>
              <a:rPr lang="es-ES" dirty="0" err="1" smtClean="0">
                <a:latin typeface="Arial" charset="0"/>
              </a:rPr>
              <a:t>decision</a:t>
            </a:r>
            <a:r>
              <a:rPr lang="es-ES" dirty="0" smtClean="0">
                <a:latin typeface="Arial" charset="0"/>
              </a:rPr>
              <a:t> </a:t>
            </a:r>
            <a:r>
              <a:rPr lang="es-ES" dirty="0" err="1" smtClean="0">
                <a:latin typeface="Arial" charset="0"/>
              </a:rPr>
              <a:t>making</a:t>
            </a:r>
            <a:r>
              <a:rPr lang="es-ES" dirty="0" smtClean="0">
                <a:latin typeface="Arial" charset="0"/>
              </a:rPr>
              <a:t> and </a:t>
            </a:r>
            <a:r>
              <a:rPr lang="es-ES" dirty="0" err="1" smtClean="0">
                <a:latin typeface="Arial" charset="0"/>
              </a:rPr>
              <a:t>know</a:t>
            </a:r>
            <a:r>
              <a:rPr lang="es-ES" dirty="0" smtClean="0">
                <a:latin typeface="Arial" charset="0"/>
              </a:rPr>
              <a:t>... </a:t>
            </a:r>
          </a:p>
          <a:p>
            <a:pPr>
              <a:buFontTx/>
              <a:buChar char="•"/>
            </a:pPr>
            <a:r>
              <a:rPr lang="es-ES" dirty="0" smtClean="0">
                <a:latin typeface="Arial" charset="0"/>
              </a:rPr>
              <a:t> </a:t>
            </a:r>
            <a:r>
              <a:rPr lang="es-ES" dirty="0" err="1" smtClean="0">
                <a:latin typeface="Arial" charset="0"/>
              </a:rPr>
              <a:t>That</a:t>
            </a:r>
            <a:r>
              <a:rPr lang="es-ES" dirty="0" smtClean="0">
                <a:latin typeface="Arial" charset="0"/>
              </a:rPr>
              <a:t> </a:t>
            </a:r>
            <a:r>
              <a:rPr lang="es-ES" dirty="0" err="1" smtClean="0">
                <a:latin typeface="Arial" charset="0"/>
              </a:rPr>
              <a:t>we</a:t>
            </a:r>
            <a:r>
              <a:rPr lang="es-ES" dirty="0" smtClean="0">
                <a:latin typeface="Arial" charset="0"/>
              </a:rPr>
              <a:t> </a:t>
            </a:r>
            <a:r>
              <a:rPr lang="es-ES" dirty="0" err="1" smtClean="0">
                <a:latin typeface="Arial" charset="0"/>
              </a:rPr>
              <a:t>need</a:t>
            </a:r>
            <a:r>
              <a:rPr lang="es-ES" dirty="0" smtClean="0">
                <a:latin typeface="Arial" charset="0"/>
              </a:rPr>
              <a:t> </a:t>
            </a:r>
            <a:r>
              <a:rPr lang="es-ES" dirty="0" err="1" smtClean="0">
                <a:latin typeface="Arial" charset="0"/>
              </a:rPr>
              <a:t>to</a:t>
            </a:r>
            <a:r>
              <a:rPr lang="es-ES" dirty="0" smtClean="0">
                <a:latin typeface="Arial" charset="0"/>
              </a:rPr>
              <a:t> </a:t>
            </a:r>
            <a:r>
              <a:rPr lang="es-ES" dirty="0" err="1" smtClean="0">
                <a:latin typeface="Arial" charset="0"/>
              </a:rPr>
              <a:t>identify</a:t>
            </a:r>
            <a:r>
              <a:rPr lang="es-ES" dirty="0" smtClean="0">
                <a:latin typeface="Arial" charset="0"/>
              </a:rPr>
              <a:t> and </a:t>
            </a:r>
            <a:r>
              <a:rPr lang="es-ES" dirty="0" err="1" smtClean="0">
                <a:latin typeface="Arial" charset="0"/>
              </a:rPr>
              <a:t>overcome</a:t>
            </a:r>
            <a:r>
              <a:rPr lang="es-ES" dirty="0" smtClean="0">
                <a:latin typeface="Arial" charset="0"/>
              </a:rPr>
              <a:t> </a:t>
            </a:r>
            <a:r>
              <a:rPr lang="es-ES" dirty="0" err="1" smtClean="0">
                <a:latin typeface="Arial" charset="0"/>
              </a:rPr>
              <a:t>potential</a:t>
            </a:r>
            <a:r>
              <a:rPr lang="es-ES" dirty="0" smtClean="0">
                <a:latin typeface="Arial" charset="0"/>
              </a:rPr>
              <a:t> </a:t>
            </a:r>
            <a:r>
              <a:rPr lang="es-ES" dirty="0" err="1" smtClean="0">
                <a:latin typeface="Arial" charset="0"/>
              </a:rPr>
              <a:t>barriers</a:t>
            </a:r>
            <a:r>
              <a:rPr lang="es-ES" dirty="0" smtClean="0">
                <a:latin typeface="Arial" charset="0"/>
              </a:rPr>
              <a:t> </a:t>
            </a:r>
            <a:r>
              <a:rPr lang="es-ES" dirty="0" err="1" smtClean="0">
                <a:latin typeface="Arial" charset="0"/>
              </a:rPr>
              <a:t>to</a:t>
            </a:r>
            <a:r>
              <a:rPr lang="es-ES" dirty="0" smtClean="0">
                <a:latin typeface="Arial" charset="0"/>
              </a:rPr>
              <a:t> </a:t>
            </a:r>
            <a:r>
              <a:rPr lang="es-ES" dirty="0" err="1" smtClean="0">
                <a:latin typeface="Arial" charset="0"/>
              </a:rPr>
              <a:t>using</a:t>
            </a:r>
            <a:r>
              <a:rPr lang="es-ES" dirty="0" smtClean="0">
                <a:latin typeface="Arial" charset="0"/>
              </a:rPr>
              <a:t> data and </a:t>
            </a:r>
            <a:r>
              <a:rPr lang="es-ES" dirty="0" err="1" smtClean="0">
                <a:latin typeface="Arial" charset="0"/>
              </a:rPr>
              <a:t>information</a:t>
            </a:r>
            <a:r>
              <a:rPr lang="es-ES" dirty="0" smtClean="0">
                <a:latin typeface="Arial" charset="0"/>
              </a:rPr>
              <a:t>... </a:t>
            </a:r>
          </a:p>
          <a:p>
            <a:endParaRPr lang="es-ES" dirty="0" smtClean="0">
              <a:latin typeface="Arial" charset="0"/>
            </a:endParaRPr>
          </a:p>
          <a:p>
            <a:r>
              <a:rPr lang="es-ES" dirty="0" err="1" smtClean="0">
                <a:latin typeface="Arial" charset="0"/>
              </a:rPr>
              <a:t>Let’s</a:t>
            </a:r>
            <a:r>
              <a:rPr lang="es-ES" dirty="0" smtClean="0">
                <a:latin typeface="Arial" charset="0"/>
              </a:rPr>
              <a:t> </a:t>
            </a:r>
            <a:r>
              <a:rPr lang="es-ES" dirty="0" err="1" smtClean="0">
                <a:latin typeface="Arial" charset="0"/>
              </a:rPr>
              <a:t>consider</a:t>
            </a:r>
            <a:r>
              <a:rPr lang="es-ES" dirty="0" smtClean="0">
                <a:latin typeface="Arial" charset="0"/>
              </a:rPr>
              <a:t> </a:t>
            </a:r>
            <a:r>
              <a:rPr lang="es-ES" dirty="0" err="1" smtClean="0">
                <a:latin typeface="Arial" charset="0"/>
              </a:rPr>
              <a:t>the</a:t>
            </a:r>
            <a:r>
              <a:rPr lang="es-ES" dirty="0" smtClean="0">
                <a:latin typeface="Arial" charset="0"/>
              </a:rPr>
              <a:t> </a:t>
            </a:r>
            <a:r>
              <a:rPr lang="es-ES" dirty="0" err="1" smtClean="0">
                <a:latin typeface="Arial" charset="0"/>
              </a:rPr>
              <a:t>context</a:t>
            </a:r>
            <a:r>
              <a:rPr lang="es-ES" dirty="0" smtClean="0">
                <a:latin typeface="Arial" charset="0"/>
              </a:rPr>
              <a:t> of </a:t>
            </a:r>
            <a:r>
              <a:rPr lang="es-ES" dirty="0" err="1" smtClean="0">
                <a:latin typeface="Arial" charset="0"/>
              </a:rPr>
              <a:t>decision</a:t>
            </a:r>
            <a:r>
              <a:rPr lang="es-ES" dirty="0" smtClean="0">
                <a:latin typeface="Arial" charset="0"/>
              </a:rPr>
              <a:t> </a:t>
            </a:r>
            <a:r>
              <a:rPr lang="es-ES" dirty="0" err="1" smtClean="0">
                <a:latin typeface="Arial" charset="0"/>
              </a:rPr>
              <a:t>making</a:t>
            </a:r>
            <a:r>
              <a:rPr lang="es-ES" dirty="0" smtClean="0">
                <a:latin typeface="Arial" charset="0"/>
              </a:rPr>
              <a:t>.</a:t>
            </a:r>
            <a:endParaRPr lang="en-US" dirty="0" smtClean="0">
              <a:latin typeface="Arial" charset="0"/>
            </a:endParaRPr>
          </a:p>
        </p:txBody>
      </p:sp>
      <p:sp>
        <p:nvSpPr>
          <p:cNvPr id="91139" name="Slide Number Placeholder 3"/>
          <p:cNvSpPr>
            <a:spLocks noGrp="1"/>
          </p:cNvSpPr>
          <p:nvPr>
            <p:ph type="sldNum" sz="quarter" idx="5"/>
          </p:nvPr>
        </p:nvSpPr>
        <p:spPr>
          <a:noFill/>
        </p:spPr>
        <p:txBody>
          <a:bodyPr/>
          <a:lstStyle/>
          <a:p>
            <a:fld id="{D1C9F361-99E8-4234-8F64-075A78220663}" type="slidenum">
              <a:rPr lang="en-US" smtClean="0">
                <a:latin typeface="Arial" charset="0"/>
              </a:rPr>
              <a:pPr/>
              <a:t>18</a:t>
            </a:fld>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4F4ABF1C-3158-408E-A8D2-5CE6CBC2A890}" type="slidenum">
              <a:rPr lang="en-US" smtClean="0">
                <a:latin typeface="Arial" charset="0"/>
              </a:rPr>
              <a:pPr/>
              <a:t>19</a:t>
            </a:fld>
            <a:endParaRPr lang="en-US" smtClean="0">
              <a:latin typeface="Arial" charset="0"/>
            </a:endParaRPr>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r>
              <a:rPr lang="en-US" smtClean="0">
                <a:latin typeface="Arial" charset="0"/>
              </a:rPr>
              <a:t>On this slide, you see a graphic depicting the context of decision making. To make a decision, three elements are critical:</a:t>
            </a:r>
          </a:p>
          <a:p>
            <a:pPr eaLnBrk="1" hangingPunct="1"/>
            <a:endParaRPr lang="en-US" smtClean="0">
              <a:latin typeface="Arial" charset="0"/>
            </a:endParaRPr>
          </a:p>
          <a:p>
            <a:pPr eaLnBrk="1" hangingPunct="1">
              <a:buFontTx/>
              <a:buAutoNum type="arabicParenR"/>
            </a:pPr>
            <a:r>
              <a:rPr lang="en-US" smtClean="0">
                <a:latin typeface="Arial" charset="0"/>
              </a:rPr>
              <a:t> Data  </a:t>
            </a:r>
          </a:p>
          <a:p>
            <a:pPr eaLnBrk="1" hangingPunct="1">
              <a:buFontTx/>
              <a:buAutoNum type="arabicParenR"/>
            </a:pPr>
            <a:r>
              <a:rPr lang="en-US" smtClean="0">
                <a:latin typeface="Arial" charset="0"/>
              </a:rPr>
              <a:t> Decisions </a:t>
            </a:r>
          </a:p>
          <a:p>
            <a:pPr eaLnBrk="1" hangingPunct="1">
              <a:buFontTx/>
              <a:buAutoNum type="arabicParenR"/>
            </a:pPr>
            <a:r>
              <a:rPr lang="en-US" smtClean="0">
                <a:latin typeface="Arial" charset="0"/>
              </a:rPr>
              <a:t> The involvement of stakeholders</a:t>
            </a:r>
          </a:p>
          <a:p>
            <a:pPr eaLnBrk="1" hangingPunct="1">
              <a:buFontTx/>
              <a:buAutoNum type="arabicParenR"/>
            </a:pPr>
            <a:endParaRPr lang="en-US" smtClean="0">
              <a:latin typeface="Arial" charset="0"/>
            </a:endParaRPr>
          </a:p>
          <a:p>
            <a:pPr eaLnBrk="1" hangingPunct="1"/>
            <a:r>
              <a:rPr lang="en-US" smtClean="0">
                <a:latin typeface="Arial" charset="0"/>
              </a:rPr>
              <a:t>The point of this graphic is to show that ALL THREE elements are equally important. Without all of these components, you will either fail to make a decision or fail to make an evidence-based decision.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ln/>
        </p:spPr>
      </p:sp>
      <p:sp>
        <p:nvSpPr>
          <p:cNvPr id="58370" name="Notes Placeholder 2"/>
          <p:cNvSpPr>
            <a:spLocks noGrp="1"/>
          </p:cNvSpPr>
          <p:nvPr>
            <p:ph type="body" idx="1"/>
          </p:nvPr>
        </p:nvSpPr>
        <p:spPr>
          <a:noFill/>
          <a:ln/>
        </p:spPr>
        <p:txBody>
          <a:bodyPr/>
          <a:lstStyle/>
          <a:p>
            <a:endParaRPr lang="en-US" smtClean="0">
              <a:latin typeface="Arial" charset="0"/>
            </a:endParaRPr>
          </a:p>
        </p:txBody>
      </p:sp>
      <p:sp>
        <p:nvSpPr>
          <p:cNvPr id="58371" name="Slide Number Placeholder 3"/>
          <p:cNvSpPr>
            <a:spLocks noGrp="1"/>
          </p:cNvSpPr>
          <p:nvPr>
            <p:ph type="sldNum" sz="quarter" idx="5"/>
          </p:nvPr>
        </p:nvSpPr>
        <p:spPr>
          <a:noFill/>
        </p:spPr>
        <p:txBody>
          <a:bodyPr/>
          <a:lstStyle/>
          <a:p>
            <a:fld id="{12D87633-8BE6-4F54-ABFA-DC9511DC1C8F}" type="slidenum">
              <a:rPr lang="en-US" smtClean="0">
                <a:latin typeface="Arial" charset="0"/>
              </a:rPr>
              <a:pPr/>
              <a:t>2</a:t>
            </a:fld>
            <a:endParaRPr lang="en-US"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7"/>
          <p:cNvSpPr>
            <a:spLocks noGrp="1" noChangeArrowheads="1"/>
          </p:cNvSpPr>
          <p:nvPr>
            <p:ph type="sldNum" sz="quarter" idx="5"/>
          </p:nvPr>
        </p:nvSpPr>
        <p:spPr>
          <a:noFill/>
        </p:spPr>
        <p:txBody>
          <a:bodyPr/>
          <a:lstStyle/>
          <a:p>
            <a:fld id="{888F4068-8075-4F52-866B-F56A7F7B070E}" type="slidenum">
              <a:rPr lang="en-US" smtClean="0">
                <a:latin typeface="Arial" charset="0"/>
              </a:rPr>
              <a:pPr/>
              <a:t>20</a:t>
            </a:fld>
            <a:endParaRPr lang="en-US" smtClean="0">
              <a:latin typeface="Arial" charset="0"/>
            </a:endParaRPr>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pPr eaLnBrk="1" hangingPunct="1"/>
            <a:r>
              <a:rPr lang="en-US" smtClean="0">
                <a:latin typeface="Arial" charset="0"/>
              </a:rPr>
              <a:t>Let’s first discuss stakeholders’ roles in the context of decision making.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CCA85476-D0A6-4ACC-A3C8-49F4D61A3C49}" type="slidenum">
              <a:rPr lang="en-US" smtClean="0">
                <a:latin typeface="Arial" charset="0"/>
              </a:rPr>
              <a:pPr/>
              <a:t>21</a:t>
            </a:fld>
            <a:endParaRPr lang="en-US" smtClean="0">
              <a:latin typeface="Arial" charset="0"/>
            </a:endParaRPr>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xfrm>
            <a:off x="935038" y="4416425"/>
            <a:ext cx="5140325" cy="4181475"/>
          </a:xfrm>
          <a:noFill/>
          <a:ln/>
        </p:spPr>
        <p:txBody>
          <a:bodyPr/>
          <a:lstStyle/>
          <a:p>
            <a:pPr eaLnBrk="1" hangingPunct="1"/>
            <a:r>
              <a:rPr lang="en-US" dirty="0" smtClean="0">
                <a:latin typeface="Arial" charset="0"/>
              </a:rPr>
              <a:t>What is a stakeholder?</a:t>
            </a:r>
          </a:p>
          <a:p>
            <a:pPr eaLnBrk="1" hangingPunct="1"/>
            <a:endParaRPr lang="en-US" dirty="0" smtClean="0">
              <a:latin typeface="Arial" charset="0"/>
            </a:endParaRPr>
          </a:p>
          <a:p>
            <a:pPr eaLnBrk="1" hangingPunct="1"/>
            <a:r>
              <a:rPr lang="en-US" dirty="0" smtClean="0">
                <a:latin typeface="Arial" charset="0"/>
              </a:rPr>
              <a:t>A </a:t>
            </a:r>
            <a:r>
              <a:rPr lang="en-US" b="1" dirty="0" smtClean="0">
                <a:latin typeface="Arial" charset="0"/>
              </a:rPr>
              <a:t>stakeholder</a:t>
            </a:r>
            <a:r>
              <a:rPr lang="en-US" dirty="0" smtClean="0">
                <a:latin typeface="Arial" charset="0"/>
              </a:rPr>
              <a:t> is anyone who has a “stake” or interest in your program. We often think of government agencies, policymakers, funding agencies, and even implementers or providers as stakeholders. However, we often do not think of the beneficiaries or health programs as stakeholders. The people that our programs and services strive to serve make decisions about seeking services and continuing to seek care. It is vital to consider these stakeholders when designing and implementing any program or service.</a:t>
            </a:r>
          </a:p>
          <a:p>
            <a:pPr eaLnBrk="1" hangingPunct="1"/>
            <a:endParaRPr lang="en-US" dirty="0" smtClean="0">
              <a:latin typeface="Arial" charset="0"/>
            </a:endParaRPr>
          </a:p>
          <a:p>
            <a:pPr eaLnBrk="1" hangingPunct="1"/>
            <a:r>
              <a:rPr lang="en-US" dirty="0" smtClean="0">
                <a:latin typeface="Arial" charset="0"/>
              </a:rPr>
              <a:t>As we begin to talk about stakeholders, it is important to note that they often fall into two groups: data users and data producers. We typically think only of data users as our stakeholders but, as you can see here, data producers play a key role in the data-informed decision-making process.</a:t>
            </a:r>
          </a:p>
          <a:p>
            <a:pPr eaLnBrk="1" hangingPunct="1"/>
            <a:endParaRPr lang="en-US" dirty="0"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a:noFill/>
        </p:spPr>
        <p:txBody>
          <a:bodyPr/>
          <a:lstStyle/>
          <a:p>
            <a:fld id="{F03B451A-B6FA-48CC-A1DD-4A4066C702F0}" type="slidenum">
              <a:rPr lang="en-US" smtClean="0">
                <a:latin typeface="Arial" charset="0"/>
              </a:rPr>
              <a:pPr/>
              <a:t>22</a:t>
            </a:fld>
            <a:endParaRPr lang="en-US" smtClean="0">
              <a:latin typeface="Arial" charset="0"/>
            </a:endParaRPr>
          </a:p>
        </p:txBody>
      </p:sp>
      <p:sp>
        <p:nvSpPr>
          <p:cNvPr id="99330" name="Rectangle 2"/>
          <p:cNvSpPr>
            <a:spLocks noGrp="1" noRot="1" noChangeAspect="1" noChangeArrowheads="1" noTextEdit="1"/>
          </p:cNvSpPr>
          <p:nvPr>
            <p:ph type="sldImg"/>
          </p:nvPr>
        </p:nvSpPr>
        <p:spPr>
          <a:xfrm>
            <a:off x="1181100" y="696913"/>
            <a:ext cx="4649788" cy="3487737"/>
          </a:xfrm>
          <a:ln/>
        </p:spPr>
      </p:sp>
      <p:sp>
        <p:nvSpPr>
          <p:cNvPr id="99331" name="Rectangle 3"/>
          <p:cNvSpPr>
            <a:spLocks noGrp="1" noChangeArrowheads="1"/>
          </p:cNvSpPr>
          <p:nvPr>
            <p:ph type="body" idx="1"/>
          </p:nvPr>
        </p:nvSpPr>
        <p:spPr>
          <a:xfrm>
            <a:off x="935038" y="4416425"/>
            <a:ext cx="5140325" cy="4183063"/>
          </a:xfrm>
          <a:noFill/>
          <a:ln/>
        </p:spPr>
        <p:txBody>
          <a:bodyPr/>
          <a:lstStyle/>
          <a:p>
            <a:pPr eaLnBrk="1" hangingPunct="1"/>
            <a:r>
              <a:rPr lang="en-US" dirty="0" smtClean="0">
                <a:latin typeface="Arial" charset="0"/>
              </a:rPr>
              <a:t>The list of stakeholders can be long. Beyond those that we have just mentioned, what other groups may be considered stakeholders?</a:t>
            </a:r>
          </a:p>
          <a:p>
            <a:pPr eaLnBrk="1" hangingPunct="1"/>
            <a:endParaRPr lang="en-US" dirty="0" smtClean="0">
              <a:latin typeface="Arial" charset="0"/>
            </a:endParaRPr>
          </a:p>
          <a:p>
            <a:pPr eaLnBrk="1" hangingPunct="1"/>
            <a:r>
              <a:rPr lang="en-US" i="1" dirty="0" smtClean="0">
                <a:latin typeface="Arial" charset="0"/>
              </a:rPr>
              <a:t>NOTE to facilitator</a:t>
            </a:r>
            <a:r>
              <a:rPr lang="en-US" dirty="0" smtClean="0">
                <a:latin typeface="Arial" charset="0"/>
              </a:rPr>
              <a:t>:  Ask the group to contribute their ideas. After two or three individuals have spoken, click to reveal some possible answers. Read slide.</a:t>
            </a:r>
          </a:p>
          <a:p>
            <a:pPr eaLnBrk="1" hangingPunct="1"/>
            <a:endParaRPr lang="en-US" dirty="0"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a:ln/>
        </p:spPr>
      </p:sp>
      <p:sp>
        <p:nvSpPr>
          <p:cNvPr id="101378" name="Notes Placeholder 2"/>
          <p:cNvSpPr>
            <a:spLocks noGrp="1"/>
          </p:cNvSpPr>
          <p:nvPr>
            <p:ph type="body" idx="1"/>
          </p:nvPr>
        </p:nvSpPr>
        <p:spPr>
          <a:noFill/>
          <a:ln/>
        </p:spPr>
        <p:txBody>
          <a:bodyPr/>
          <a:lstStyle/>
          <a:p>
            <a:r>
              <a:rPr lang="en-US" smtClean="0">
                <a:latin typeface="Arial" charset="0"/>
              </a:rPr>
              <a:t>First, let’s consider some fundamental differences between data producers (researchers / M&amp;E specialists) and data users (decision makers).  </a:t>
            </a:r>
          </a:p>
          <a:p>
            <a:pPr>
              <a:buFontTx/>
              <a:buChar char="-"/>
            </a:pPr>
            <a:r>
              <a:rPr lang="en-US" smtClean="0">
                <a:latin typeface="Arial" charset="0"/>
              </a:rPr>
              <a:t>Generally speaking, the former are educated to be objective, analytical, and detail oriented.  </a:t>
            </a:r>
          </a:p>
          <a:p>
            <a:pPr>
              <a:buFontTx/>
              <a:buChar char="-"/>
            </a:pPr>
            <a:r>
              <a:rPr lang="en-US" smtClean="0">
                <a:latin typeface="Arial" charset="0"/>
              </a:rPr>
              <a:t>Decision makers need to be responsive, action oriented, decisive.  </a:t>
            </a:r>
          </a:p>
          <a:p>
            <a:pPr>
              <a:buFontTx/>
              <a:buChar char="-"/>
            </a:pPr>
            <a:endParaRPr lang="en-US" smtClean="0">
              <a:latin typeface="Arial" charset="0"/>
            </a:endParaRPr>
          </a:p>
          <a:p>
            <a:r>
              <a:rPr lang="en-US" smtClean="0">
                <a:latin typeface="Arial" charset="0"/>
              </a:rPr>
              <a:t>These frequently opposing approaches contribute to the breakdown in the decision-making cycle. For example:</a:t>
            </a:r>
          </a:p>
          <a:p>
            <a:endParaRPr lang="en-US" smtClean="0">
              <a:latin typeface="Arial" charset="0"/>
            </a:endParaRPr>
          </a:p>
          <a:p>
            <a:r>
              <a:rPr lang="en-US" i="1" smtClean="0">
                <a:latin typeface="Arial" charset="0"/>
              </a:rPr>
              <a:t>NOTE to facilitator</a:t>
            </a:r>
            <a:r>
              <a:rPr lang="en-US" smtClean="0">
                <a:latin typeface="Arial" charset="0"/>
              </a:rPr>
              <a:t>: Read slide.</a:t>
            </a:r>
          </a:p>
          <a:p>
            <a:endParaRPr lang="en-US" smtClean="0">
              <a:latin typeface="Arial" charset="0"/>
            </a:endParaRPr>
          </a:p>
        </p:txBody>
      </p:sp>
      <p:sp>
        <p:nvSpPr>
          <p:cNvPr id="101379" name="Slide Number Placeholder 3"/>
          <p:cNvSpPr>
            <a:spLocks noGrp="1"/>
          </p:cNvSpPr>
          <p:nvPr>
            <p:ph type="sldNum" sz="quarter" idx="5"/>
          </p:nvPr>
        </p:nvSpPr>
        <p:spPr>
          <a:noFill/>
        </p:spPr>
        <p:txBody>
          <a:bodyPr/>
          <a:lstStyle/>
          <a:p>
            <a:fld id="{E3BCB54A-D852-45E6-8D77-BA3FEE257CFE}" type="slidenum">
              <a:rPr lang="en-US" smtClean="0">
                <a:latin typeface="Arial" charset="0"/>
              </a:rPr>
              <a:pPr/>
              <a:t>23</a:t>
            </a:fld>
            <a:endParaRPr lang="en-US"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p:spPr>
        <p:txBody>
          <a:bodyPr/>
          <a:lstStyle/>
          <a:p>
            <a:fld id="{22C82E2E-D922-4A6F-9948-A6D716CE0183}" type="slidenum">
              <a:rPr lang="en-US" smtClean="0">
                <a:latin typeface="Arial" charset="0"/>
              </a:rPr>
              <a:pPr/>
              <a:t>24</a:t>
            </a:fld>
            <a:endParaRPr lang="en-US" smtClean="0">
              <a:latin typeface="Arial" charset="0"/>
            </a:endParaRPr>
          </a:p>
        </p:txBody>
      </p:sp>
      <p:sp>
        <p:nvSpPr>
          <p:cNvPr id="103426" name="Rectangle 2"/>
          <p:cNvSpPr>
            <a:spLocks noGrp="1" noRot="1" noChangeAspect="1" noChangeArrowheads="1" noTextEdit="1"/>
          </p:cNvSpPr>
          <p:nvPr>
            <p:ph type="sldImg"/>
          </p:nvPr>
        </p:nvSpPr>
        <p:spPr>
          <a:xfrm>
            <a:off x="1154113" y="688975"/>
            <a:ext cx="4687887" cy="3514725"/>
          </a:xfrm>
          <a:ln/>
        </p:spPr>
      </p:sp>
      <p:sp>
        <p:nvSpPr>
          <p:cNvPr id="103427" name="Rectangle 3"/>
          <p:cNvSpPr>
            <a:spLocks noGrp="1" noChangeArrowheads="1"/>
          </p:cNvSpPr>
          <p:nvPr>
            <p:ph type="body" idx="1"/>
          </p:nvPr>
        </p:nvSpPr>
        <p:spPr>
          <a:xfrm>
            <a:off x="911225" y="4432300"/>
            <a:ext cx="5173663" cy="4203700"/>
          </a:xfrm>
          <a:noFill/>
          <a:ln/>
        </p:spPr>
        <p:txBody>
          <a:bodyPr/>
          <a:lstStyle/>
          <a:p>
            <a:pPr eaLnBrk="1" hangingPunct="1"/>
            <a:r>
              <a:rPr lang="en-US" dirty="0" smtClean="0">
                <a:latin typeface="Arial" charset="0"/>
              </a:rPr>
              <a:t>It is important to recognize that different stakeholders will affect the data-informed decision-making process in different ways. Different stakeholders ….</a:t>
            </a:r>
          </a:p>
          <a:p>
            <a:pPr eaLnBrk="1" hangingPunct="1"/>
            <a:endParaRPr lang="en-US" dirty="0" smtClean="0">
              <a:latin typeface="Arial" charset="0"/>
            </a:endParaRPr>
          </a:p>
          <a:p>
            <a:pPr eaLnBrk="1" hangingPunct="1"/>
            <a:r>
              <a:rPr lang="en-US" i="1" smtClean="0">
                <a:latin typeface="Arial" charset="0"/>
              </a:rPr>
              <a:t>NOTE to facilitator</a:t>
            </a:r>
            <a:r>
              <a:rPr lang="en-US" smtClean="0">
                <a:latin typeface="Arial" charset="0"/>
              </a:rPr>
              <a:t>:  Read slide. </a:t>
            </a:r>
            <a:r>
              <a:rPr lang="en-US" dirty="0" smtClean="0">
                <a:latin typeface="Arial" charset="0"/>
              </a:rPr>
              <a:t>Remind participants to think about the different needs of data users and data producers.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a:ln/>
        </p:spPr>
      </p:sp>
      <p:sp>
        <p:nvSpPr>
          <p:cNvPr id="105474" name="Notes Placeholder 2"/>
          <p:cNvSpPr>
            <a:spLocks noGrp="1"/>
          </p:cNvSpPr>
          <p:nvPr>
            <p:ph type="body" idx="1"/>
          </p:nvPr>
        </p:nvSpPr>
        <p:spPr>
          <a:noFill/>
          <a:ln/>
        </p:spPr>
        <p:txBody>
          <a:bodyPr/>
          <a:lstStyle/>
          <a:p>
            <a:pPr defTabSz="930275"/>
            <a:r>
              <a:rPr lang="en-US" smtClean="0">
                <a:latin typeface="Arial" charset="0"/>
              </a:rPr>
              <a:t>By ensuring stakeholder involvement in the data use process, you can tailor data collection and use efforts to the specific needs of the stakeholders, thus increasing the relevance of the data-use activity to local needs. Ownership of data is built so that when data-informed decisions are made, the necessary buy-in exists to move the decision forward. Stakeholder involvement strengthens the information cycle and highlights the value of data to program improvement. </a:t>
            </a:r>
          </a:p>
          <a:p>
            <a:pPr defTabSz="930275"/>
            <a:endParaRPr lang="en-US" smtClean="0">
              <a:latin typeface="Arial" charset="0"/>
            </a:endParaRPr>
          </a:p>
          <a:p>
            <a:pPr defTabSz="930275"/>
            <a:r>
              <a:rPr lang="en-US" smtClean="0">
                <a:latin typeface="Arial" charset="0"/>
              </a:rPr>
              <a:t>When stakeholders understand the data they are using, it increases the relevance and ownership of the data, as well as appropriate dissemination, which in turn increases the use of data. </a:t>
            </a:r>
          </a:p>
          <a:p>
            <a:pPr defTabSz="930275"/>
            <a:endParaRPr lang="en-US" smtClean="0">
              <a:latin typeface="Arial" charset="0"/>
            </a:endParaRPr>
          </a:p>
          <a:p>
            <a:pPr defTabSz="930275"/>
            <a:endParaRPr lang="en-US" smtClean="0">
              <a:latin typeface="Arial" charset="0"/>
            </a:endParaRPr>
          </a:p>
        </p:txBody>
      </p:sp>
      <p:sp>
        <p:nvSpPr>
          <p:cNvPr id="105475" name="Slide Number Placeholder 3"/>
          <p:cNvSpPr>
            <a:spLocks noGrp="1"/>
          </p:cNvSpPr>
          <p:nvPr>
            <p:ph type="sldNum" sz="quarter" idx="5"/>
          </p:nvPr>
        </p:nvSpPr>
        <p:spPr>
          <a:noFill/>
        </p:spPr>
        <p:txBody>
          <a:bodyPr/>
          <a:lstStyle/>
          <a:p>
            <a:fld id="{D704B371-A34B-4BFD-8410-13E5CD227B9A}" type="slidenum">
              <a:rPr lang="en-US" smtClean="0">
                <a:latin typeface="Arial" charset="0"/>
              </a:rPr>
              <a:pPr/>
              <a:t>25</a:t>
            </a:fld>
            <a:endParaRPr lang="en-US"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a:noFill/>
        </p:spPr>
        <p:txBody>
          <a:bodyPr/>
          <a:lstStyle/>
          <a:p>
            <a:fld id="{7FB15566-DA6E-46E2-B5BD-39C80DC5CA82}" type="slidenum">
              <a:rPr lang="en-US" smtClean="0">
                <a:latin typeface="Arial" charset="0"/>
              </a:rPr>
              <a:pPr/>
              <a:t>26</a:t>
            </a:fld>
            <a:endParaRPr lang="en-US" smtClean="0">
              <a:latin typeface="Arial" charset="0"/>
            </a:endParaRPr>
          </a:p>
        </p:txBody>
      </p:sp>
      <p:sp>
        <p:nvSpPr>
          <p:cNvPr id="107522" name="Rectangle 2"/>
          <p:cNvSpPr>
            <a:spLocks noChangeArrowheads="1"/>
          </p:cNvSpPr>
          <p:nvPr/>
        </p:nvSpPr>
        <p:spPr bwMode="auto">
          <a:xfrm>
            <a:off x="3973513" y="0"/>
            <a:ext cx="3036887" cy="463550"/>
          </a:xfrm>
          <a:prstGeom prst="rect">
            <a:avLst/>
          </a:prstGeom>
          <a:noFill/>
          <a:ln w="12700">
            <a:noFill/>
            <a:miter lim="800000"/>
            <a:headEnd/>
            <a:tailEnd/>
          </a:ln>
        </p:spPr>
        <p:txBody>
          <a:bodyPr wrap="none" lIns="93171" tIns="46586" rIns="93171" bIns="46586" anchor="ctr"/>
          <a:lstStyle/>
          <a:p>
            <a:endParaRPr lang="en-US"/>
          </a:p>
        </p:txBody>
      </p:sp>
      <p:sp>
        <p:nvSpPr>
          <p:cNvPr id="107523" name="Rectangle 3"/>
          <p:cNvSpPr>
            <a:spLocks noChangeArrowheads="1"/>
          </p:cNvSpPr>
          <p:nvPr/>
        </p:nvSpPr>
        <p:spPr bwMode="auto">
          <a:xfrm>
            <a:off x="3973513" y="8832850"/>
            <a:ext cx="3036887" cy="463550"/>
          </a:xfrm>
          <a:prstGeom prst="rect">
            <a:avLst/>
          </a:prstGeom>
          <a:noFill/>
          <a:ln w="12700">
            <a:noFill/>
            <a:miter lim="800000"/>
            <a:headEnd/>
            <a:tailEnd/>
          </a:ln>
        </p:spPr>
        <p:txBody>
          <a:bodyPr lIns="19410" tIns="0" rIns="19410" bIns="0" anchor="b"/>
          <a:lstStyle/>
          <a:p>
            <a:pPr algn="r" defTabSz="928688" eaLnBrk="0" hangingPunct="0"/>
            <a:r>
              <a:rPr lang="en-US" sz="1000" i="1">
                <a:latin typeface="Times New Roman Cyr" pitchFamily="18" charset="0"/>
              </a:rPr>
              <a:t>12</a:t>
            </a:r>
          </a:p>
        </p:txBody>
      </p:sp>
      <p:sp>
        <p:nvSpPr>
          <p:cNvPr id="107524" name="Rectangle 4"/>
          <p:cNvSpPr>
            <a:spLocks noChangeArrowheads="1"/>
          </p:cNvSpPr>
          <p:nvPr/>
        </p:nvSpPr>
        <p:spPr bwMode="auto">
          <a:xfrm>
            <a:off x="0" y="883285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25" name="Rectangle 5"/>
          <p:cNvSpPr>
            <a:spLocks noChangeArrowheads="1"/>
          </p:cNvSpPr>
          <p:nvPr/>
        </p:nvSpPr>
        <p:spPr bwMode="auto">
          <a:xfrm>
            <a:off x="0" y="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26" name="Rectangle 6"/>
          <p:cNvSpPr>
            <a:spLocks noChangeArrowheads="1"/>
          </p:cNvSpPr>
          <p:nvPr/>
        </p:nvSpPr>
        <p:spPr bwMode="auto">
          <a:xfrm>
            <a:off x="3973513" y="0"/>
            <a:ext cx="3036887" cy="463550"/>
          </a:xfrm>
          <a:prstGeom prst="rect">
            <a:avLst/>
          </a:prstGeom>
          <a:noFill/>
          <a:ln w="12700">
            <a:noFill/>
            <a:miter lim="800000"/>
            <a:headEnd/>
            <a:tailEnd/>
          </a:ln>
        </p:spPr>
        <p:txBody>
          <a:bodyPr wrap="none" lIns="93171" tIns="46586" rIns="93171" bIns="46586" anchor="ctr"/>
          <a:lstStyle/>
          <a:p>
            <a:endParaRPr lang="en-US"/>
          </a:p>
        </p:txBody>
      </p:sp>
      <p:sp>
        <p:nvSpPr>
          <p:cNvPr id="107527" name="Rectangle 7"/>
          <p:cNvSpPr>
            <a:spLocks noChangeArrowheads="1"/>
          </p:cNvSpPr>
          <p:nvPr/>
        </p:nvSpPr>
        <p:spPr bwMode="auto">
          <a:xfrm>
            <a:off x="3973513" y="8832850"/>
            <a:ext cx="3036887" cy="463550"/>
          </a:xfrm>
          <a:prstGeom prst="rect">
            <a:avLst/>
          </a:prstGeom>
          <a:noFill/>
          <a:ln w="12700">
            <a:noFill/>
            <a:miter lim="800000"/>
            <a:headEnd/>
            <a:tailEnd/>
          </a:ln>
        </p:spPr>
        <p:txBody>
          <a:bodyPr lIns="19410" tIns="0" rIns="19410" bIns="0" anchor="b"/>
          <a:lstStyle/>
          <a:p>
            <a:pPr algn="r" defTabSz="928688" eaLnBrk="0" hangingPunct="0"/>
            <a:r>
              <a:rPr lang="en-US" sz="1000" i="1">
                <a:latin typeface="Times New Roman Cyr" pitchFamily="18" charset="0"/>
              </a:rPr>
              <a:t>8</a:t>
            </a:r>
          </a:p>
        </p:txBody>
      </p:sp>
      <p:sp>
        <p:nvSpPr>
          <p:cNvPr id="107528" name="Rectangle 8"/>
          <p:cNvSpPr>
            <a:spLocks noChangeArrowheads="1"/>
          </p:cNvSpPr>
          <p:nvPr/>
        </p:nvSpPr>
        <p:spPr bwMode="auto">
          <a:xfrm>
            <a:off x="0" y="883285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29" name="Rectangle 9"/>
          <p:cNvSpPr>
            <a:spLocks noChangeArrowheads="1"/>
          </p:cNvSpPr>
          <p:nvPr/>
        </p:nvSpPr>
        <p:spPr bwMode="auto">
          <a:xfrm>
            <a:off x="0" y="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30" name="Rectangle 10"/>
          <p:cNvSpPr>
            <a:spLocks noChangeArrowheads="1"/>
          </p:cNvSpPr>
          <p:nvPr/>
        </p:nvSpPr>
        <p:spPr bwMode="auto">
          <a:xfrm>
            <a:off x="3973513" y="0"/>
            <a:ext cx="3036887" cy="463550"/>
          </a:xfrm>
          <a:prstGeom prst="rect">
            <a:avLst/>
          </a:prstGeom>
          <a:noFill/>
          <a:ln w="12700">
            <a:noFill/>
            <a:miter lim="800000"/>
            <a:headEnd/>
            <a:tailEnd/>
          </a:ln>
        </p:spPr>
        <p:txBody>
          <a:bodyPr wrap="none" lIns="93171" tIns="46586" rIns="93171" bIns="46586" anchor="ctr"/>
          <a:lstStyle/>
          <a:p>
            <a:endParaRPr lang="en-US"/>
          </a:p>
        </p:txBody>
      </p:sp>
      <p:sp>
        <p:nvSpPr>
          <p:cNvPr id="107531" name="Rectangle 11"/>
          <p:cNvSpPr>
            <a:spLocks noChangeArrowheads="1"/>
          </p:cNvSpPr>
          <p:nvPr/>
        </p:nvSpPr>
        <p:spPr bwMode="auto">
          <a:xfrm>
            <a:off x="3973513" y="8832850"/>
            <a:ext cx="3036887" cy="463550"/>
          </a:xfrm>
          <a:prstGeom prst="rect">
            <a:avLst/>
          </a:prstGeom>
          <a:noFill/>
          <a:ln w="12700">
            <a:noFill/>
            <a:miter lim="800000"/>
            <a:headEnd/>
            <a:tailEnd/>
          </a:ln>
        </p:spPr>
        <p:txBody>
          <a:bodyPr lIns="19410" tIns="0" rIns="19410" bIns="0" anchor="b"/>
          <a:lstStyle/>
          <a:p>
            <a:pPr algn="r" defTabSz="928688" eaLnBrk="0" hangingPunct="0"/>
            <a:r>
              <a:rPr lang="en-US" sz="1000" i="1">
                <a:latin typeface="Times New Roman Cyr" pitchFamily="18" charset="0"/>
              </a:rPr>
              <a:t>9</a:t>
            </a:r>
          </a:p>
        </p:txBody>
      </p:sp>
      <p:sp>
        <p:nvSpPr>
          <p:cNvPr id="107532" name="Rectangle 12"/>
          <p:cNvSpPr>
            <a:spLocks noChangeArrowheads="1"/>
          </p:cNvSpPr>
          <p:nvPr/>
        </p:nvSpPr>
        <p:spPr bwMode="auto">
          <a:xfrm>
            <a:off x="0" y="883285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33" name="Rectangle 13"/>
          <p:cNvSpPr>
            <a:spLocks noChangeArrowheads="1"/>
          </p:cNvSpPr>
          <p:nvPr/>
        </p:nvSpPr>
        <p:spPr bwMode="auto">
          <a:xfrm>
            <a:off x="0" y="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34" name="Rectangle 14"/>
          <p:cNvSpPr>
            <a:spLocks noChangeArrowheads="1"/>
          </p:cNvSpPr>
          <p:nvPr/>
        </p:nvSpPr>
        <p:spPr bwMode="auto">
          <a:xfrm>
            <a:off x="3973513" y="0"/>
            <a:ext cx="3036887" cy="463550"/>
          </a:xfrm>
          <a:prstGeom prst="rect">
            <a:avLst/>
          </a:prstGeom>
          <a:noFill/>
          <a:ln w="12700">
            <a:noFill/>
            <a:miter lim="800000"/>
            <a:headEnd/>
            <a:tailEnd/>
          </a:ln>
        </p:spPr>
        <p:txBody>
          <a:bodyPr wrap="none" lIns="93171" tIns="46586" rIns="93171" bIns="46586" anchor="ctr"/>
          <a:lstStyle/>
          <a:p>
            <a:endParaRPr lang="en-US"/>
          </a:p>
        </p:txBody>
      </p:sp>
      <p:sp>
        <p:nvSpPr>
          <p:cNvPr id="107535" name="Rectangle 15"/>
          <p:cNvSpPr>
            <a:spLocks noChangeArrowheads="1"/>
          </p:cNvSpPr>
          <p:nvPr/>
        </p:nvSpPr>
        <p:spPr bwMode="auto">
          <a:xfrm>
            <a:off x="3973513" y="8832850"/>
            <a:ext cx="3036887" cy="463550"/>
          </a:xfrm>
          <a:prstGeom prst="rect">
            <a:avLst/>
          </a:prstGeom>
          <a:noFill/>
          <a:ln w="12700">
            <a:noFill/>
            <a:miter lim="800000"/>
            <a:headEnd/>
            <a:tailEnd/>
          </a:ln>
        </p:spPr>
        <p:txBody>
          <a:bodyPr lIns="19410" tIns="0" rIns="19410" bIns="0" anchor="b"/>
          <a:lstStyle/>
          <a:p>
            <a:pPr algn="r" defTabSz="928688" eaLnBrk="0" hangingPunct="0"/>
            <a:r>
              <a:rPr lang="en-US" sz="1000" i="1">
                <a:latin typeface="Times New Roman Cyr" pitchFamily="18" charset="0"/>
              </a:rPr>
              <a:t>14</a:t>
            </a:r>
          </a:p>
        </p:txBody>
      </p:sp>
      <p:sp>
        <p:nvSpPr>
          <p:cNvPr id="107536" name="Rectangle 16"/>
          <p:cNvSpPr>
            <a:spLocks noChangeArrowheads="1"/>
          </p:cNvSpPr>
          <p:nvPr/>
        </p:nvSpPr>
        <p:spPr bwMode="auto">
          <a:xfrm>
            <a:off x="0" y="883285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37" name="Rectangle 17"/>
          <p:cNvSpPr>
            <a:spLocks noChangeArrowheads="1"/>
          </p:cNvSpPr>
          <p:nvPr/>
        </p:nvSpPr>
        <p:spPr bwMode="auto">
          <a:xfrm>
            <a:off x="0" y="0"/>
            <a:ext cx="3036888" cy="463550"/>
          </a:xfrm>
          <a:prstGeom prst="rect">
            <a:avLst/>
          </a:prstGeom>
          <a:noFill/>
          <a:ln w="12700">
            <a:noFill/>
            <a:miter lim="800000"/>
            <a:headEnd/>
            <a:tailEnd/>
          </a:ln>
        </p:spPr>
        <p:txBody>
          <a:bodyPr wrap="none" lIns="93171" tIns="46586" rIns="93171" bIns="46586" anchor="ctr"/>
          <a:lstStyle/>
          <a:p>
            <a:endParaRPr lang="en-US"/>
          </a:p>
        </p:txBody>
      </p:sp>
      <p:sp>
        <p:nvSpPr>
          <p:cNvPr id="107538" name="Rectangle 18"/>
          <p:cNvSpPr>
            <a:spLocks noChangeArrowheads="1"/>
          </p:cNvSpPr>
          <p:nvPr/>
        </p:nvSpPr>
        <p:spPr bwMode="auto">
          <a:xfrm>
            <a:off x="3973513" y="0"/>
            <a:ext cx="3038475" cy="461963"/>
          </a:xfrm>
          <a:prstGeom prst="rect">
            <a:avLst/>
          </a:prstGeom>
          <a:noFill/>
          <a:ln w="12700">
            <a:noFill/>
            <a:miter lim="800000"/>
            <a:headEnd/>
            <a:tailEnd/>
          </a:ln>
        </p:spPr>
        <p:txBody>
          <a:bodyPr wrap="none" lIns="93171" tIns="46586" rIns="93171" bIns="46586" anchor="ctr"/>
          <a:lstStyle/>
          <a:p>
            <a:endParaRPr lang="en-US"/>
          </a:p>
        </p:txBody>
      </p:sp>
      <p:sp>
        <p:nvSpPr>
          <p:cNvPr id="107539" name="Rectangle 19"/>
          <p:cNvSpPr>
            <a:spLocks noChangeArrowheads="1"/>
          </p:cNvSpPr>
          <p:nvPr/>
        </p:nvSpPr>
        <p:spPr bwMode="auto">
          <a:xfrm>
            <a:off x="3973513" y="8832850"/>
            <a:ext cx="3038475" cy="463550"/>
          </a:xfrm>
          <a:prstGeom prst="rect">
            <a:avLst/>
          </a:prstGeom>
          <a:noFill/>
          <a:ln w="12700">
            <a:noFill/>
            <a:miter lim="800000"/>
            <a:headEnd/>
            <a:tailEnd/>
          </a:ln>
        </p:spPr>
        <p:txBody>
          <a:bodyPr lIns="19410" tIns="0" rIns="19410" bIns="0" anchor="b"/>
          <a:lstStyle/>
          <a:p>
            <a:pPr algn="r" defTabSz="928688" eaLnBrk="0" hangingPunct="0"/>
            <a:r>
              <a:rPr lang="en-US" sz="1000" i="1">
                <a:latin typeface="Times New Roman Cyr" pitchFamily="18" charset="0"/>
              </a:rPr>
              <a:t>14</a:t>
            </a:r>
          </a:p>
        </p:txBody>
      </p:sp>
      <p:sp>
        <p:nvSpPr>
          <p:cNvPr id="107540" name="Rectangle 20"/>
          <p:cNvSpPr>
            <a:spLocks noChangeArrowheads="1"/>
          </p:cNvSpPr>
          <p:nvPr/>
        </p:nvSpPr>
        <p:spPr bwMode="auto">
          <a:xfrm>
            <a:off x="-1588" y="8832850"/>
            <a:ext cx="3038476" cy="463550"/>
          </a:xfrm>
          <a:prstGeom prst="rect">
            <a:avLst/>
          </a:prstGeom>
          <a:noFill/>
          <a:ln w="12700">
            <a:noFill/>
            <a:miter lim="800000"/>
            <a:headEnd/>
            <a:tailEnd/>
          </a:ln>
        </p:spPr>
        <p:txBody>
          <a:bodyPr wrap="none" lIns="93171" tIns="46586" rIns="93171" bIns="46586" anchor="ctr"/>
          <a:lstStyle/>
          <a:p>
            <a:endParaRPr lang="en-US"/>
          </a:p>
        </p:txBody>
      </p:sp>
      <p:sp>
        <p:nvSpPr>
          <p:cNvPr id="107541" name="Rectangle 21"/>
          <p:cNvSpPr>
            <a:spLocks noChangeArrowheads="1"/>
          </p:cNvSpPr>
          <p:nvPr/>
        </p:nvSpPr>
        <p:spPr bwMode="auto">
          <a:xfrm>
            <a:off x="-1588" y="0"/>
            <a:ext cx="3038476" cy="461963"/>
          </a:xfrm>
          <a:prstGeom prst="rect">
            <a:avLst/>
          </a:prstGeom>
          <a:noFill/>
          <a:ln w="12700">
            <a:noFill/>
            <a:miter lim="800000"/>
            <a:headEnd/>
            <a:tailEnd/>
          </a:ln>
        </p:spPr>
        <p:txBody>
          <a:bodyPr wrap="none" lIns="93171" tIns="46586" rIns="93171" bIns="46586" anchor="ctr"/>
          <a:lstStyle/>
          <a:p>
            <a:endParaRPr lang="en-US"/>
          </a:p>
        </p:txBody>
      </p:sp>
      <p:sp>
        <p:nvSpPr>
          <p:cNvPr id="107542" name="Rectangle 22"/>
          <p:cNvSpPr>
            <a:spLocks noGrp="1" noChangeArrowheads="1"/>
          </p:cNvSpPr>
          <p:nvPr>
            <p:ph type="body" idx="1"/>
          </p:nvPr>
        </p:nvSpPr>
        <p:spPr>
          <a:xfrm>
            <a:off x="935038" y="4414838"/>
            <a:ext cx="5140325" cy="4181475"/>
          </a:xfrm>
          <a:noFill/>
          <a:ln/>
        </p:spPr>
        <p:txBody>
          <a:bodyPr lIns="92200" tIns="45291" rIns="92200" bIns="45291"/>
          <a:lstStyle/>
          <a:p>
            <a:pPr eaLnBrk="1" hangingPunct="1"/>
            <a:r>
              <a:rPr lang="en-US" smtClean="0">
                <a:latin typeface="Arial" charset="0"/>
              </a:rPr>
              <a:t>Now that we have discussed the importance of involving stakeholders, let’s discuss how to ensure appropriate stakeholder involvement in the data-use activity.</a:t>
            </a:r>
          </a:p>
          <a:p>
            <a:pPr lvl="1" eaLnBrk="1" hangingPunct="1"/>
            <a:endParaRPr lang="en-US" smtClean="0">
              <a:latin typeface="Arial" charset="0"/>
            </a:endParaRPr>
          </a:p>
          <a:p>
            <a:pPr eaLnBrk="1" hangingPunct="1"/>
            <a:r>
              <a:rPr lang="en-US" smtClean="0">
                <a:latin typeface="Arial" charset="0"/>
              </a:rPr>
              <a:t>MEASURE Evaluation has developed a tool, which is similar in nature to tools developed by other organizations – the Stakeholder Engagement Tool. It consists of a </a:t>
            </a:r>
            <a:r>
              <a:rPr lang="en-US" u="sng" smtClean="0">
                <a:latin typeface="Arial" charset="0"/>
              </a:rPr>
              <a:t>Stakeholder Analysis Matrix</a:t>
            </a:r>
            <a:r>
              <a:rPr lang="en-US" smtClean="0">
                <a:latin typeface="Arial" charset="0"/>
              </a:rPr>
              <a:t> and a </a:t>
            </a:r>
            <a:r>
              <a:rPr lang="en-US" u="sng" smtClean="0">
                <a:latin typeface="Arial" charset="0"/>
              </a:rPr>
              <a:t>Stakeholder Engagement Plan</a:t>
            </a:r>
            <a:r>
              <a:rPr lang="en-US" smtClean="0">
                <a:latin typeface="Arial" charset="0"/>
              </a:rPr>
              <a:t>.</a:t>
            </a:r>
          </a:p>
          <a:p>
            <a:pPr eaLnBrk="1" hangingPunct="1"/>
            <a:endParaRPr lang="en-US" smtClean="0">
              <a:latin typeface="Arial" charset="0"/>
            </a:endParaRPr>
          </a:p>
          <a:p>
            <a:pPr eaLnBrk="1" hangingPunct="1"/>
            <a:r>
              <a:rPr lang="en-US" smtClean="0">
                <a:latin typeface="Arial" charset="0"/>
              </a:rPr>
              <a:t>This tool helps us to systematically and formally assess all of our stakeholders. It clarifies who has an interest in the activity; what that interest is; who can help the activity, and how; who can hurt it; and how this information can be leveraged to ensure success. </a:t>
            </a:r>
          </a:p>
          <a:p>
            <a:pPr eaLnBrk="1" hangingPunct="1"/>
            <a:endParaRPr lang="en-US" smtClean="0">
              <a:latin typeface="Arial" charset="0"/>
            </a:endParaRPr>
          </a:p>
          <a:p>
            <a:pPr eaLnBrk="1" hangingPunct="1"/>
            <a:endParaRPr lang="en-US" smtClean="0">
              <a:latin typeface="Arial" charset="0"/>
            </a:endParaRPr>
          </a:p>
          <a:p>
            <a:pPr eaLnBrk="1" hangingPunct="1"/>
            <a:endParaRPr lang="en-US" smtClean="0">
              <a:latin typeface="Arial" charset="0"/>
            </a:endParaRPr>
          </a:p>
        </p:txBody>
      </p:sp>
      <p:sp>
        <p:nvSpPr>
          <p:cNvPr id="107543" name="Rectangle 23"/>
          <p:cNvSpPr>
            <a:spLocks noGrp="1" noRot="1" noChangeAspect="1" noChangeArrowheads="1" noTextEdit="1"/>
          </p:cNvSpPr>
          <p:nvPr>
            <p:ph type="sldImg"/>
          </p:nvPr>
        </p:nvSpPr>
        <p:spPr>
          <a:xfrm>
            <a:off x="1189038" y="704850"/>
            <a:ext cx="4632325" cy="3473450"/>
          </a:xfrm>
          <a:ln w="12700" cap="flat">
            <a:solidFill>
              <a:schemeClr val="tx1"/>
            </a:solidFill>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p:cNvSpPr>
          <p:nvPr>
            <p:ph type="sldImg"/>
          </p:nvPr>
        </p:nvSpPr>
        <p:spPr>
          <a:ln/>
        </p:spPr>
      </p:sp>
      <p:sp>
        <p:nvSpPr>
          <p:cNvPr id="109570" name="Notes Placeholder 2"/>
          <p:cNvSpPr>
            <a:spLocks noGrp="1"/>
          </p:cNvSpPr>
          <p:nvPr>
            <p:ph type="body" idx="1"/>
          </p:nvPr>
        </p:nvSpPr>
        <p:spPr>
          <a:noFill/>
          <a:ln/>
        </p:spPr>
        <p:txBody>
          <a:bodyPr/>
          <a:lstStyle/>
          <a:p>
            <a:r>
              <a:rPr lang="en-US" dirty="0" smtClean="0">
                <a:latin typeface="Arial" charset="0"/>
              </a:rPr>
              <a:t>Let’s first look at the Stakeholder Analysis Matrix. This tool helps to identify individuals and groups that are stakeholders in an M&amp;E or data-use activity, either as contributors, influencers, or beneficiaries.</a:t>
            </a:r>
          </a:p>
          <a:p>
            <a:endParaRPr lang="en-US" dirty="0" smtClean="0">
              <a:latin typeface="Arial" charset="0"/>
            </a:endParaRPr>
          </a:p>
          <a:p>
            <a:r>
              <a:rPr lang="en-US" dirty="0" smtClean="0">
                <a:latin typeface="Arial" charset="0"/>
              </a:rPr>
              <a:t>The tool provides a structured way to define the roles that stakeholders play in the activity and assess the resources they could bring to bear.</a:t>
            </a:r>
          </a:p>
          <a:p>
            <a:endParaRPr lang="en-US" dirty="0" smtClean="0">
              <a:latin typeface="Arial" charset="0"/>
            </a:endParaRPr>
          </a:p>
          <a:p>
            <a:r>
              <a:rPr lang="en-US" dirty="0" smtClean="0">
                <a:latin typeface="Arial" charset="0"/>
              </a:rPr>
              <a:t>It also provides a framework for assessing the interests, knowledge, positions, alliances, resources, power, and importance of various stakeholders. Who will resist the initiative? Who will support it? What are their reasons? </a:t>
            </a:r>
          </a:p>
          <a:p>
            <a:endParaRPr lang="en-US" dirty="0" smtClean="0">
              <a:latin typeface="Arial" charset="0"/>
            </a:endParaRPr>
          </a:p>
          <a:p>
            <a:r>
              <a:rPr lang="en-US" dirty="0" smtClean="0">
                <a:latin typeface="Arial" charset="0"/>
              </a:rPr>
              <a:t>The tool helps to assess which stakeholders to include in the process by determining the relative priority of stakeholders. Which stakeholders have the highest priority?</a:t>
            </a:r>
          </a:p>
          <a:p>
            <a:endParaRPr lang="en-US" dirty="0" smtClean="0">
              <a:latin typeface="Arial" charset="0"/>
            </a:endParaRPr>
          </a:p>
        </p:txBody>
      </p:sp>
      <p:sp>
        <p:nvSpPr>
          <p:cNvPr id="109571" name="Slide Number Placeholder 3"/>
          <p:cNvSpPr>
            <a:spLocks noGrp="1"/>
          </p:cNvSpPr>
          <p:nvPr>
            <p:ph type="sldNum" sz="quarter" idx="5"/>
          </p:nvPr>
        </p:nvSpPr>
        <p:spPr>
          <a:noFill/>
        </p:spPr>
        <p:txBody>
          <a:bodyPr/>
          <a:lstStyle/>
          <a:p>
            <a:fld id="{78B0CBF3-95B0-41D2-B311-87E08EBB6A19}" type="slidenum">
              <a:rPr lang="en-US" smtClean="0">
                <a:latin typeface="Arial" charset="0"/>
              </a:rPr>
              <a:pPr/>
              <a:t>27</a:t>
            </a:fld>
            <a:endParaRPr lang="en-US"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a:ln/>
        </p:spPr>
      </p:sp>
      <p:sp>
        <p:nvSpPr>
          <p:cNvPr id="111618" name="Notes Placeholder 2"/>
          <p:cNvSpPr>
            <a:spLocks noGrp="1"/>
          </p:cNvSpPr>
          <p:nvPr>
            <p:ph type="body" idx="1"/>
          </p:nvPr>
        </p:nvSpPr>
        <p:spPr>
          <a:noFill/>
          <a:ln/>
        </p:spPr>
        <p:txBody>
          <a:bodyPr/>
          <a:lstStyle/>
          <a:p>
            <a:r>
              <a:rPr lang="en-US" sz="1000" b="1" i="1" smtClean="0">
                <a:latin typeface="Arial" charset="0"/>
              </a:rPr>
              <a:t>NOTE to facilitator: Click on each column to show red circle highlighting each column. </a:t>
            </a:r>
          </a:p>
          <a:p>
            <a:r>
              <a:rPr lang="en-US" sz="1000" smtClean="0">
                <a:latin typeface="Arial" charset="0"/>
              </a:rPr>
              <a:t>Here is an example of the Matrix. At the end of this session, your groups will have the opportunity to use the tool to select a set of stakeholders specific to a professional decision you need to make. For now, let’s look at the information required in each column. </a:t>
            </a:r>
          </a:p>
          <a:p>
            <a:endParaRPr lang="en-US" sz="1000" smtClean="0">
              <a:latin typeface="Arial" charset="0"/>
            </a:endParaRPr>
          </a:p>
          <a:p>
            <a:r>
              <a:rPr lang="en-US" sz="1000" smtClean="0">
                <a:latin typeface="Arial" charset="0"/>
              </a:rPr>
              <a:t>In the first column, you list your stakeholder, whether it is a person, group, or organization.</a:t>
            </a:r>
          </a:p>
          <a:p>
            <a:endParaRPr lang="en-US" sz="1000" smtClean="0">
              <a:latin typeface="Arial" charset="0"/>
            </a:endParaRPr>
          </a:p>
          <a:p>
            <a:r>
              <a:rPr lang="en-US" sz="1000" smtClean="0">
                <a:latin typeface="Arial" charset="0"/>
              </a:rPr>
              <a:t>In the second column, you describe the stakeholder, including job title, organizational purpose, or funding sources, etc. </a:t>
            </a:r>
          </a:p>
          <a:p>
            <a:endParaRPr lang="en-US" sz="1000" smtClean="0">
              <a:latin typeface="Arial" charset="0"/>
            </a:endParaRPr>
          </a:p>
          <a:p>
            <a:r>
              <a:rPr lang="en-US" sz="1000" smtClean="0">
                <a:latin typeface="Arial" charset="0"/>
              </a:rPr>
              <a:t>In the third column, you include a brief explanation of why this stakeholder is relevant to your activity. </a:t>
            </a:r>
          </a:p>
          <a:p>
            <a:endParaRPr lang="en-US" sz="1000" smtClean="0">
              <a:latin typeface="Arial" charset="0"/>
            </a:endParaRPr>
          </a:p>
          <a:p>
            <a:r>
              <a:rPr lang="en-US" sz="1000" smtClean="0">
                <a:latin typeface="Arial" charset="0"/>
              </a:rPr>
              <a:t>In the fourth column, you list the stakeholder’s level of knowledge about your issue. This is important because sometimes you will choose a stakeholder for or his/her knowledge level, and sometimes you will choose one in spite of his/her knowledge level because of other resources he/she can bring to the activity. </a:t>
            </a:r>
          </a:p>
          <a:p>
            <a:endParaRPr lang="en-US" sz="1000" smtClean="0">
              <a:latin typeface="Arial" charset="0"/>
            </a:endParaRPr>
          </a:p>
          <a:p>
            <a:r>
              <a:rPr lang="en-US" sz="1000" smtClean="0">
                <a:latin typeface="Arial" charset="0"/>
              </a:rPr>
              <a:t>In the fifth column, you list the level of commitment to the activity by each stakeholder. </a:t>
            </a:r>
          </a:p>
          <a:p>
            <a:endParaRPr lang="en-US" sz="1000" smtClean="0">
              <a:latin typeface="Arial" charset="0"/>
            </a:endParaRPr>
          </a:p>
          <a:p>
            <a:r>
              <a:rPr lang="en-US" sz="1000" smtClean="0">
                <a:latin typeface="Arial" charset="0"/>
              </a:rPr>
              <a:t>Finally, in the last column, you list the resources that each stakeholder brings to the activity. We will show you a completed example of the Stakeholder Analysis Matrix later in this session. </a:t>
            </a:r>
          </a:p>
          <a:p>
            <a:endParaRPr lang="en-US" smtClean="0">
              <a:latin typeface="Arial" charset="0"/>
            </a:endParaRPr>
          </a:p>
          <a:p>
            <a:endParaRPr lang="en-US" smtClean="0">
              <a:latin typeface="Arial" charset="0"/>
            </a:endParaRPr>
          </a:p>
        </p:txBody>
      </p:sp>
      <p:sp>
        <p:nvSpPr>
          <p:cNvPr id="111619" name="Slide Number Placeholder 3"/>
          <p:cNvSpPr>
            <a:spLocks noGrp="1"/>
          </p:cNvSpPr>
          <p:nvPr>
            <p:ph type="sldNum" sz="quarter" idx="5"/>
          </p:nvPr>
        </p:nvSpPr>
        <p:spPr>
          <a:noFill/>
        </p:spPr>
        <p:txBody>
          <a:bodyPr/>
          <a:lstStyle/>
          <a:p>
            <a:fld id="{ADC84141-1C07-451C-A08E-7B9129118D97}" type="slidenum">
              <a:rPr lang="en-US" smtClean="0">
                <a:latin typeface="Arial" charset="0"/>
              </a:rPr>
              <a:pPr/>
              <a:t>28</a:t>
            </a:fld>
            <a:endParaRPr lang="en-US" smtClean="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p:cNvSpPr>
          <p:nvPr>
            <p:ph type="sldImg"/>
          </p:nvPr>
        </p:nvSpPr>
        <p:spPr>
          <a:ln/>
        </p:spPr>
      </p:sp>
      <p:sp>
        <p:nvSpPr>
          <p:cNvPr id="113666" name="Notes Placeholder 2"/>
          <p:cNvSpPr>
            <a:spLocks noGrp="1"/>
          </p:cNvSpPr>
          <p:nvPr>
            <p:ph type="body" idx="1"/>
          </p:nvPr>
        </p:nvSpPr>
        <p:spPr>
          <a:noFill/>
          <a:ln/>
        </p:spPr>
        <p:txBody>
          <a:bodyPr/>
          <a:lstStyle/>
          <a:p>
            <a:r>
              <a:rPr lang="en-US" dirty="0" smtClean="0">
                <a:latin typeface="Arial" charset="0"/>
              </a:rPr>
              <a:t>Here you see an example of a Stakeholder Analysis Matrix. As you can see, this matrix was created during the development of a plan to scale up PMTCT programs throughout the system. Let’s walk through each column.</a:t>
            </a:r>
          </a:p>
          <a:p>
            <a:endParaRPr lang="en-US" dirty="0" smtClean="0">
              <a:latin typeface="Arial" charset="0"/>
            </a:endParaRPr>
          </a:p>
          <a:p>
            <a:r>
              <a:rPr lang="en-US" i="1" dirty="0" smtClean="0">
                <a:latin typeface="Arial" charset="0"/>
              </a:rPr>
              <a:t>NOTE to facilitator</a:t>
            </a:r>
            <a:r>
              <a:rPr lang="en-US" dirty="0" smtClean="0">
                <a:latin typeface="Arial" charset="0"/>
              </a:rPr>
              <a:t>:  Read each column from the example and ask the participants if they have any clarifying questions. </a:t>
            </a:r>
          </a:p>
        </p:txBody>
      </p:sp>
      <p:sp>
        <p:nvSpPr>
          <p:cNvPr id="113667" name="Slide Number Placeholder 3"/>
          <p:cNvSpPr>
            <a:spLocks noGrp="1"/>
          </p:cNvSpPr>
          <p:nvPr>
            <p:ph type="sldNum" sz="quarter" idx="5"/>
          </p:nvPr>
        </p:nvSpPr>
        <p:spPr>
          <a:noFill/>
        </p:spPr>
        <p:txBody>
          <a:bodyPr/>
          <a:lstStyle/>
          <a:p>
            <a:fld id="{8351C833-28AE-4A44-995F-C30407FE5549}" type="slidenum">
              <a:rPr lang="en-US" smtClean="0">
                <a:latin typeface="Arial" charset="0"/>
              </a:rPr>
              <a:pPr/>
              <a:t>29</a:t>
            </a:fld>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ln/>
        </p:spPr>
      </p:sp>
      <p:sp>
        <p:nvSpPr>
          <p:cNvPr id="60418" name="Notes Placeholder 2"/>
          <p:cNvSpPr>
            <a:spLocks noGrp="1"/>
          </p:cNvSpPr>
          <p:nvPr>
            <p:ph type="body" idx="1"/>
          </p:nvPr>
        </p:nvSpPr>
        <p:spPr>
          <a:noFill/>
          <a:ln/>
        </p:spPr>
        <p:txBody>
          <a:bodyPr/>
          <a:lstStyle/>
          <a:p>
            <a:r>
              <a:rPr lang="en-US" dirty="0" smtClean="0">
                <a:latin typeface="Arial" charset="0"/>
              </a:rPr>
              <a:t>By the end of this session, the learner will:</a:t>
            </a:r>
          </a:p>
          <a:p>
            <a:endParaRPr lang="en-US" dirty="0" smtClean="0">
              <a:latin typeface="Arial" charset="0"/>
            </a:endParaRPr>
          </a:p>
          <a:p>
            <a:r>
              <a:rPr lang="en-US" i="1" dirty="0" smtClean="0">
                <a:latin typeface="Arial" charset="0"/>
              </a:rPr>
              <a:t>NOTE to facilitator:  </a:t>
            </a:r>
            <a:r>
              <a:rPr lang="en-US" dirty="0" smtClean="0">
                <a:latin typeface="Arial" charset="0"/>
              </a:rPr>
              <a:t>Read slide.</a:t>
            </a:r>
          </a:p>
        </p:txBody>
      </p:sp>
      <p:sp>
        <p:nvSpPr>
          <p:cNvPr id="60419" name="Slide Number Placeholder 3"/>
          <p:cNvSpPr>
            <a:spLocks noGrp="1"/>
          </p:cNvSpPr>
          <p:nvPr>
            <p:ph type="sldNum" sz="quarter" idx="5"/>
          </p:nvPr>
        </p:nvSpPr>
        <p:spPr>
          <a:noFill/>
        </p:spPr>
        <p:txBody>
          <a:bodyPr/>
          <a:lstStyle/>
          <a:p>
            <a:fld id="{F6907A71-0279-4DC9-9126-E19B565665FE}" type="slidenum">
              <a:rPr lang="en-US" smtClean="0">
                <a:latin typeface="Arial" charset="0"/>
              </a:rPr>
              <a:pPr/>
              <a:t>3</a:t>
            </a:fld>
            <a:endParaRPr lang="en-US"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a:ln/>
        </p:spPr>
      </p:sp>
      <p:sp>
        <p:nvSpPr>
          <p:cNvPr id="115714" name="Notes Placeholder 2"/>
          <p:cNvSpPr>
            <a:spLocks noGrp="1"/>
          </p:cNvSpPr>
          <p:nvPr>
            <p:ph type="body" idx="1"/>
          </p:nvPr>
        </p:nvSpPr>
        <p:spPr>
          <a:noFill/>
          <a:ln/>
        </p:spPr>
        <p:txBody>
          <a:bodyPr/>
          <a:lstStyle/>
          <a:p>
            <a:r>
              <a:rPr lang="en-US" dirty="0" smtClean="0">
                <a:latin typeface="Arial" charset="0"/>
              </a:rPr>
              <a:t>Now that we’ve talked about </a:t>
            </a:r>
            <a:r>
              <a:rPr lang="en-US" i="1" dirty="0" smtClean="0">
                <a:latin typeface="Arial" charset="0"/>
              </a:rPr>
              <a:t>who</a:t>
            </a:r>
            <a:r>
              <a:rPr lang="en-US" dirty="0" smtClean="0">
                <a:latin typeface="Arial" charset="0"/>
              </a:rPr>
              <a:t> your stakeholders are, it is important to think about </a:t>
            </a:r>
            <a:r>
              <a:rPr lang="en-US" i="1" dirty="0" smtClean="0">
                <a:latin typeface="Arial" charset="0"/>
              </a:rPr>
              <a:t>how</a:t>
            </a:r>
            <a:r>
              <a:rPr lang="en-US" dirty="0" smtClean="0">
                <a:latin typeface="Arial" charset="0"/>
              </a:rPr>
              <a:t>  to engage them in your activity. Remember to plan to engage stakeholders throughout the activity, not just at the beginning or the end. On the program side at either the national or subnational levels, one can engage users and producers in many ways. Examples include opportunities at quarterly meetings, either for interpretation of program or RHIS data.</a:t>
            </a:r>
          </a:p>
          <a:p>
            <a:endParaRPr lang="en-US" dirty="0" smtClean="0">
              <a:latin typeface="Arial" charset="0"/>
            </a:endParaRPr>
          </a:p>
          <a:p>
            <a:r>
              <a:rPr lang="en-US" dirty="0" smtClean="0">
                <a:latin typeface="Arial" charset="0"/>
              </a:rPr>
              <a:t>In M&amp;E system improvement, the involvement is usually at the national level, but still involves users and producers. Often opportunities are around national indicators or data systems.</a:t>
            </a:r>
          </a:p>
          <a:p>
            <a:endParaRPr lang="en-US" dirty="0" smtClean="0">
              <a:latin typeface="Arial" charset="0"/>
            </a:endParaRPr>
          </a:p>
          <a:p>
            <a:r>
              <a:rPr lang="en-US" dirty="0" smtClean="0">
                <a:latin typeface="Arial" charset="0"/>
              </a:rPr>
              <a:t>Here we’ve listed a few ideas, but can you think of others?</a:t>
            </a:r>
          </a:p>
          <a:p>
            <a:endParaRPr lang="en-US" dirty="0" smtClean="0">
              <a:latin typeface="Arial" charset="0"/>
            </a:endParaRPr>
          </a:p>
          <a:p>
            <a:r>
              <a:rPr lang="en-US" i="1" dirty="0" smtClean="0">
                <a:latin typeface="Arial" charset="0"/>
              </a:rPr>
              <a:t>NOTE to facilitator:</a:t>
            </a:r>
            <a:r>
              <a:rPr lang="en-US" dirty="0" smtClean="0">
                <a:latin typeface="Arial" charset="0"/>
              </a:rPr>
              <a:t>  Ask participants to brainstorm other ways of engaging stakeholders.</a:t>
            </a:r>
          </a:p>
          <a:p>
            <a:endParaRPr lang="en-US" dirty="0" smtClean="0">
              <a:latin typeface="Arial" charset="0"/>
            </a:endParaRPr>
          </a:p>
          <a:p>
            <a:r>
              <a:rPr lang="en-US" dirty="0" smtClean="0">
                <a:latin typeface="Arial" charset="0"/>
              </a:rPr>
              <a:t>For those interested in research, here are some other examples:</a:t>
            </a:r>
          </a:p>
          <a:p>
            <a:r>
              <a:rPr lang="en-US" dirty="0" smtClean="0">
                <a:latin typeface="Arial" charset="0"/>
              </a:rPr>
              <a:t>Dissemination meetings, design, implementation, application – involve beyond dissemination of results – formulate questions, use data/research, disseminate data for program improvement.</a:t>
            </a:r>
          </a:p>
        </p:txBody>
      </p:sp>
      <p:sp>
        <p:nvSpPr>
          <p:cNvPr id="115715" name="Slide Number Placeholder 3"/>
          <p:cNvSpPr>
            <a:spLocks noGrp="1"/>
          </p:cNvSpPr>
          <p:nvPr>
            <p:ph type="sldNum" sz="quarter" idx="5"/>
          </p:nvPr>
        </p:nvSpPr>
        <p:spPr>
          <a:noFill/>
        </p:spPr>
        <p:txBody>
          <a:bodyPr/>
          <a:lstStyle/>
          <a:p>
            <a:fld id="{C9F5BC60-DB4E-4994-9A7A-300E2135DB90}" type="slidenum">
              <a:rPr lang="en-US" smtClean="0">
                <a:latin typeface="Arial" charset="0"/>
              </a:rPr>
              <a:pPr/>
              <a:t>30</a:t>
            </a:fld>
            <a:endParaRPr lang="en-US" smtClean="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p:cNvSpPr>
          <p:nvPr>
            <p:ph type="sldImg"/>
          </p:nvPr>
        </p:nvSpPr>
        <p:spPr>
          <a:ln/>
        </p:spPr>
      </p:sp>
      <p:sp>
        <p:nvSpPr>
          <p:cNvPr id="117762" name="Notes Placeholder 2"/>
          <p:cNvSpPr>
            <a:spLocks noGrp="1"/>
          </p:cNvSpPr>
          <p:nvPr>
            <p:ph type="body" idx="1"/>
          </p:nvPr>
        </p:nvSpPr>
        <p:spPr>
          <a:noFill/>
          <a:ln/>
        </p:spPr>
        <p:txBody>
          <a:bodyPr/>
          <a:lstStyle/>
          <a:p>
            <a:r>
              <a:rPr lang="en-US" smtClean="0">
                <a:latin typeface="Arial" charset="0"/>
              </a:rPr>
              <a:t>Once you analyze each of the stakeholders, it is helpful to create a Stakeholder Engagement Plan to ensure that stakeholders are involved throughout the activity. </a:t>
            </a:r>
          </a:p>
          <a:p>
            <a:endParaRPr lang="en-US" smtClean="0">
              <a:latin typeface="Arial" charset="0"/>
            </a:endParaRPr>
          </a:p>
          <a:p>
            <a:r>
              <a:rPr lang="en-US" smtClean="0">
                <a:latin typeface="Arial" charset="0"/>
              </a:rPr>
              <a:t>The first column lists the stakeholder, while the second lists the potential role of that stakeholder. The third column shows how you plan to involve the stakeholder, and the final column lists who is responsible for ensuring involvement. </a:t>
            </a:r>
          </a:p>
          <a:p>
            <a:endParaRPr lang="en-US" smtClean="0">
              <a:latin typeface="Arial" charset="0"/>
            </a:endParaRPr>
          </a:p>
        </p:txBody>
      </p:sp>
      <p:sp>
        <p:nvSpPr>
          <p:cNvPr id="117763" name="Slide Number Placeholder 3"/>
          <p:cNvSpPr>
            <a:spLocks noGrp="1"/>
          </p:cNvSpPr>
          <p:nvPr>
            <p:ph type="sldNum" sz="quarter" idx="5"/>
          </p:nvPr>
        </p:nvSpPr>
        <p:spPr>
          <a:noFill/>
        </p:spPr>
        <p:txBody>
          <a:bodyPr/>
          <a:lstStyle/>
          <a:p>
            <a:fld id="{D2940D65-C23D-4B98-B9A8-230317031F9D}" type="slidenum">
              <a:rPr lang="en-US" smtClean="0">
                <a:latin typeface="Arial" charset="0"/>
              </a:rPr>
              <a:pPr/>
              <a:t>31</a:t>
            </a:fld>
            <a:endParaRPr lang="en-US" smtClean="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p:cNvSpPr>
          <p:nvPr>
            <p:ph type="sldImg"/>
          </p:nvPr>
        </p:nvSpPr>
        <p:spPr>
          <a:ln/>
        </p:spPr>
      </p:sp>
      <p:sp>
        <p:nvSpPr>
          <p:cNvPr id="119810" name="Notes Placeholder 2"/>
          <p:cNvSpPr>
            <a:spLocks noGrp="1"/>
          </p:cNvSpPr>
          <p:nvPr>
            <p:ph type="body" idx="1"/>
          </p:nvPr>
        </p:nvSpPr>
        <p:spPr>
          <a:noFill/>
          <a:ln/>
        </p:spPr>
        <p:txBody>
          <a:bodyPr/>
          <a:lstStyle/>
          <a:p>
            <a:endParaRPr lang="en-US" dirty="0" smtClean="0">
              <a:latin typeface="Arial" charset="0"/>
            </a:endParaRPr>
          </a:p>
          <a:p>
            <a:r>
              <a:rPr lang="en-US" dirty="0" smtClean="0">
                <a:latin typeface="Arial" charset="0"/>
              </a:rPr>
              <a:t>Let’s look at an example. You will see that we took the first two columns (the stakeholder and its potential role in the activity) from the Stakeholder Analysis Matrix and inserted that information here. </a:t>
            </a:r>
          </a:p>
          <a:p>
            <a:endParaRPr lang="en-US" dirty="0" smtClean="0">
              <a:latin typeface="Arial" charset="0"/>
            </a:endParaRPr>
          </a:p>
          <a:p>
            <a:r>
              <a:rPr lang="en-US" i="1" dirty="0" smtClean="0">
                <a:latin typeface="Arial" charset="0"/>
              </a:rPr>
              <a:t>NOTE to facilitator</a:t>
            </a:r>
            <a:r>
              <a:rPr lang="en-US" dirty="0" smtClean="0">
                <a:latin typeface="Arial" charset="0"/>
              </a:rPr>
              <a:t>:  Read through this example.</a:t>
            </a:r>
          </a:p>
        </p:txBody>
      </p:sp>
      <p:sp>
        <p:nvSpPr>
          <p:cNvPr id="119811" name="Slide Number Placeholder 3"/>
          <p:cNvSpPr>
            <a:spLocks noGrp="1"/>
          </p:cNvSpPr>
          <p:nvPr>
            <p:ph type="sldNum" sz="quarter" idx="5"/>
          </p:nvPr>
        </p:nvSpPr>
        <p:spPr>
          <a:noFill/>
        </p:spPr>
        <p:txBody>
          <a:bodyPr/>
          <a:lstStyle/>
          <a:p>
            <a:fld id="{C73C745E-DF1B-4F8F-90A8-0EBA303C72E5}" type="slidenum">
              <a:rPr lang="en-US" smtClean="0">
                <a:latin typeface="Arial" charset="0"/>
              </a:rPr>
              <a:pPr/>
              <a:t>32</a:t>
            </a:fld>
            <a:endParaRPr lang="en-US" smtClean="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a:noFill/>
        </p:spPr>
        <p:txBody>
          <a:bodyPr/>
          <a:lstStyle/>
          <a:p>
            <a:fld id="{4107810D-CBF5-4096-B1C8-BAF1D227205A}" type="slidenum">
              <a:rPr lang="en-US" smtClean="0">
                <a:latin typeface="Arial" charset="0"/>
              </a:rPr>
              <a:pPr/>
              <a:t>33</a:t>
            </a:fld>
            <a:endParaRPr lang="en-US" smtClean="0">
              <a:latin typeface="Arial" charset="0"/>
            </a:endParaRPr>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pPr eaLnBrk="1" hangingPunct="1"/>
            <a:r>
              <a:rPr lang="en-US" smtClean="0">
                <a:latin typeface="Arial" charset="0"/>
              </a:rPr>
              <a:t>Now let’s discuss decisions and the types that should be data informed.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p:cNvSpPr>
            <a:spLocks noGrp="1" noChangeArrowheads="1"/>
          </p:cNvSpPr>
          <p:nvPr>
            <p:ph type="sldNum" sz="quarter" idx="5"/>
          </p:nvPr>
        </p:nvSpPr>
        <p:spPr>
          <a:noFill/>
        </p:spPr>
        <p:txBody>
          <a:bodyPr/>
          <a:lstStyle/>
          <a:p>
            <a:fld id="{CD5A7D42-FC9D-4F4F-946B-6F2ED864DC26}" type="slidenum">
              <a:rPr lang="en-US" smtClean="0">
                <a:latin typeface="Arial" charset="0"/>
              </a:rPr>
              <a:pPr/>
              <a:t>34</a:t>
            </a:fld>
            <a:endParaRPr lang="en-US" smtClean="0">
              <a:latin typeface="Arial" charset="0"/>
            </a:endParaRPr>
          </a:p>
        </p:txBody>
      </p:sp>
      <p:sp>
        <p:nvSpPr>
          <p:cNvPr id="123906" name="Rectangle 2"/>
          <p:cNvSpPr>
            <a:spLocks noGrp="1" noRot="1" noChangeAspect="1" noChangeArrowheads="1" noTextEdit="1"/>
          </p:cNvSpPr>
          <p:nvPr>
            <p:ph type="sldImg"/>
          </p:nvPr>
        </p:nvSpPr>
        <p:spPr>
          <a:xfrm>
            <a:off x="1181100" y="696913"/>
            <a:ext cx="4649788" cy="3487737"/>
          </a:xfrm>
          <a:ln/>
        </p:spPr>
      </p:sp>
      <p:sp>
        <p:nvSpPr>
          <p:cNvPr id="123907" name="Rectangle 3"/>
          <p:cNvSpPr>
            <a:spLocks noGrp="1" noChangeArrowheads="1"/>
          </p:cNvSpPr>
          <p:nvPr>
            <p:ph type="body" idx="1"/>
          </p:nvPr>
        </p:nvSpPr>
        <p:spPr>
          <a:xfrm>
            <a:off x="935038" y="4416425"/>
            <a:ext cx="5140325" cy="4183063"/>
          </a:xfrm>
          <a:noFill/>
          <a:ln/>
        </p:spPr>
        <p:txBody>
          <a:bodyPr/>
          <a:lstStyle/>
          <a:p>
            <a:pPr eaLnBrk="1" hangingPunct="1"/>
            <a:r>
              <a:rPr lang="en-US" dirty="0" smtClean="0">
                <a:latin typeface="Arial" charset="0"/>
              </a:rPr>
              <a:t>There are four main types of decision areas in the health sector. They pertain to:</a:t>
            </a:r>
          </a:p>
          <a:p>
            <a:pPr eaLnBrk="1" hangingPunct="1"/>
            <a:endParaRPr lang="en-US" dirty="0" smtClean="0">
              <a:latin typeface="Arial" charset="0"/>
            </a:endParaRPr>
          </a:p>
          <a:p>
            <a:pPr marL="171450" indent="-171450" eaLnBrk="1" hangingPunct="1">
              <a:buFont typeface="Arial" pitchFamily="34" charset="0"/>
              <a:buChar char="•"/>
            </a:pPr>
            <a:r>
              <a:rPr lang="en-US" dirty="0" smtClean="0">
                <a:latin typeface="Arial" charset="0"/>
              </a:rPr>
              <a:t>Program design and evaluation</a:t>
            </a:r>
          </a:p>
          <a:p>
            <a:pPr marL="171450" indent="-171450" eaLnBrk="1" hangingPunct="1">
              <a:buFont typeface="Arial" pitchFamily="34" charset="0"/>
              <a:buChar char="•"/>
            </a:pPr>
            <a:r>
              <a:rPr lang="en-US" dirty="0" smtClean="0">
                <a:latin typeface="Arial" charset="0"/>
              </a:rPr>
              <a:t>Program management and improvement</a:t>
            </a:r>
          </a:p>
          <a:p>
            <a:pPr marL="171450" indent="-171450" eaLnBrk="1" hangingPunct="1">
              <a:buFont typeface="Arial" pitchFamily="34" charset="0"/>
              <a:buChar char="•"/>
            </a:pPr>
            <a:r>
              <a:rPr lang="en-US" dirty="0" smtClean="0">
                <a:latin typeface="Arial" charset="0"/>
              </a:rPr>
              <a:t>Strategic planning</a:t>
            </a:r>
          </a:p>
          <a:p>
            <a:pPr marL="171450" indent="-171450" eaLnBrk="1" hangingPunct="1">
              <a:buFont typeface="Arial" pitchFamily="34" charset="0"/>
              <a:buChar char="•"/>
            </a:pPr>
            <a:r>
              <a:rPr lang="en-US" dirty="0" smtClean="0">
                <a:latin typeface="Arial" charset="0"/>
              </a:rPr>
              <a:t>Advocacy and policy development</a:t>
            </a:r>
          </a:p>
          <a:p>
            <a:pPr eaLnBrk="1" hangingPunct="1"/>
            <a:endParaRPr lang="en-US" dirty="0" smtClean="0">
              <a:latin typeface="Arial" charset="0"/>
            </a:endParaRPr>
          </a:p>
          <a:p>
            <a:pPr eaLnBrk="1" hangingPunct="1"/>
            <a:r>
              <a:rPr lang="en-US" i="1" dirty="0" smtClean="0">
                <a:latin typeface="Arial" charset="0"/>
              </a:rPr>
              <a:t>NOTE to facilitator</a:t>
            </a:r>
            <a:r>
              <a:rPr lang="en-US" dirty="0" smtClean="0">
                <a:latin typeface="Arial" charset="0"/>
              </a:rPr>
              <a:t>:  Ask participants to brainstorm some types of decisions that fit into these categories.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7"/>
          <p:cNvSpPr>
            <a:spLocks noGrp="1" noChangeArrowheads="1"/>
          </p:cNvSpPr>
          <p:nvPr>
            <p:ph type="sldNum" sz="quarter" idx="5"/>
          </p:nvPr>
        </p:nvSpPr>
        <p:spPr>
          <a:noFill/>
        </p:spPr>
        <p:txBody>
          <a:bodyPr/>
          <a:lstStyle/>
          <a:p>
            <a:fld id="{D01D5F9B-1B28-4644-A3E0-F21CC8E4F5DA}" type="slidenum">
              <a:rPr lang="en-US" smtClean="0">
                <a:latin typeface="Arial" charset="0"/>
              </a:rPr>
              <a:pPr/>
              <a:t>35</a:t>
            </a:fld>
            <a:endParaRPr lang="en-US" smtClean="0">
              <a:latin typeface="Arial" charset="0"/>
            </a:endParaRPr>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pPr eaLnBrk="1" hangingPunct="1"/>
            <a:r>
              <a:rPr lang="en-US" dirty="0" smtClean="0">
                <a:latin typeface="Arial" charset="0"/>
              </a:rPr>
              <a:t>Decisions related to program design and evaluation could include:</a:t>
            </a:r>
          </a:p>
          <a:p>
            <a:pPr marL="171450" indent="-171450" eaLnBrk="1" hangingPunct="1">
              <a:buFont typeface="Arial" pitchFamily="34" charset="0"/>
              <a:buChar char="•"/>
            </a:pPr>
            <a:r>
              <a:rPr lang="en-US" dirty="0" smtClean="0">
                <a:latin typeface="Arial" charset="0"/>
              </a:rPr>
              <a:t>Selecting key messages for prevention campaigns </a:t>
            </a:r>
          </a:p>
          <a:p>
            <a:pPr marL="171450" indent="-171450" eaLnBrk="1" hangingPunct="1">
              <a:buFont typeface="Arial" pitchFamily="34" charset="0"/>
              <a:buChar char="•"/>
            </a:pPr>
            <a:r>
              <a:rPr lang="en-US" dirty="0" smtClean="0">
                <a:latin typeface="Arial" charset="0"/>
              </a:rPr>
              <a:t>Identifying and choosing new strategies to increase the impact of specific services</a:t>
            </a:r>
          </a:p>
          <a:p>
            <a:pPr eaLnBrk="1" hangingPunct="1"/>
            <a:endParaRPr lang="en-US" dirty="0" smtClean="0">
              <a:latin typeface="Arial" charset="0"/>
            </a:endParaRPr>
          </a:p>
          <a:p>
            <a:pPr eaLnBrk="1" hangingPunct="1"/>
            <a:r>
              <a:rPr lang="en-US" i="1" dirty="0" smtClean="0">
                <a:latin typeface="Arial" charset="0"/>
              </a:rPr>
              <a:t>NOTE to facilitator</a:t>
            </a:r>
            <a:r>
              <a:rPr lang="en-US" dirty="0" smtClean="0">
                <a:latin typeface="Arial" charset="0"/>
              </a:rPr>
              <a:t>:  Also recall some of the responses from the plenary brainstorm on the previous slide that are relevant to this category.</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lstStyle/>
          <a:p>
            <a:r>
              <a:rPr lang="en-US" dirty="0" smtClean="0">
                <a:latin typeface="Arial" charset="0"/>
              </a:rPr>
              <a:t>An example of a decision that is relevant to program management could include: </a:t>
            </a:r>
          </a:p>
          <a:p>
            <a:endParaRPr lang="en-US" dirty="0" smtClean="0">
              <a:latin typeface="Arial" charset="0"/>
            </a:endParaRPr>
          </a:p>
          <a:p>
            <a:pPr marL="171450" indent="-171450">
              <a:buFont typeface="Arial" pitchFamily="34" charset="0"/>
              <a:buChar char="•"/>
            </a:pPr>
            <a:r>
              <a:rPr lang="en-US" dirty="0" smtClean="0">
                <a:latin typeface="Arial" charset="0"/>
              </a:rPr>
              <a:t>Deciding if a program is meeting its process objectives – for example, training the stated number of providers </a:t>
            </a:r>
          </a:p>
          <a:p>
            <a:pPr marL="171450" indent="-171450">
              <a:buFont typeface="Arial" pitchFamily="34" charset="0"/>
              <a:buChar char="•"/>
            </a:pPr>
            <a:r>
              <a:rPr lang="en-US" dirty="0" smtClean="0">
                <a:latin typeface="Arial" charset="0"/>
              </a:rPr>
              <a:t>Deciding what to do to increase the coverage of program services  </a:t>
            </a:r>
          </a:p>
          <a:p>
            <a:pPr>
              <a:buFontTx/>
              <a:buChar char="-"/>
            </a:pPr>
            <a:endParaRPr lang="en-US" dirty="0" smtClean="0">
              <a:latin typeface="Arial" charset="0"/>
            </a:endParaRPr>
          </a:p>
          <a:p>
            <a:r>
              <a:rPr lang="en-US" i="1" dirty="0" smtClean="0">
                <a:latin typeface="Arial" charset="0"/>
              </a:rPr>
              <a:t>NOTE to facilitator</a:t>
            </a:r>
            <a:r>
              <a:rPr lang="en-US" dirty="0" smtClean="0">
                <a:latin typeface="Arial" charset="0"/>
              </a:rPr>
              <a:t>:  Also recall some of the responses from the plenary brainstorm on slide 34 that are relevant to this category.</a:t>
            </a:r>
          </a:p>
          <a:p>
            <a:pPr>
              <a:buFontTx/>
              <a:buChar char="-"/>
            </a:pPr>
            <a:endParaRPr lang="en-US" dirty="0" smtClean="0">
              <a:latin typeface="Arial" charset="0"/>
            </a:endParaRPr>
          </a:p>
        </p:txBody>
      </p:sp>
      <p:sp>
        <p:nvSpPr>
          <p:cNvPr id="128003" name="Slide Number Placeholder 3"/>
          <p:cNvSpPr>
            <a:spLocks noGrp="1"/>
          </p:cNvSpPr>
          <p:nvPr>
            <p:ph type="sldNum" sz="quarter" idx="5"/>
          </p:nvPr>
        </p:nvSpPr>
        <p:spPr>
          <a:noFill/>
        </p:spPr>
        <p:txBody>
          <a:bodyPr/>
          <a:lstStyle/>
          <a:p>
            <a:fld id="{6A7A7C00-1A36-4879-9D89-AC5FA120A367}" type="slidenum">
              <a:rPr lang="en-US" smtClean="0">
                <a:latin typeface="Arial" charset="0"/>
              </a:rPr>
              <a:pPr/>
              <a:t>36</a:t>
            </a:fld>
            <a:endParaRPr lang="en-US" smtClean="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Slide Image Placeholder 1"/>
          <p:cNvSpPr>
            <a:spLocks noGrp="1" noRot="1" noChangeAspect="1"/>
          </p:cNvSpPr>
          <p:nvPr>
            <p:ph type="sldImg"/>
          </p:nvPr>
        </p:nvSpPr>
        <p:spPr>
          <a:ln/>
        </p:spPr>
      </p:sp>
      <p:sp>
        <p:nvSpPr>
          <p:cNvPr id="130050" name="Notes Placeholder 2"/>
          <p:cNvSpPr>
            <a:spLocks noGrp="1"/>
          </p:cNvSpPr>
          <p:nvPr>
            <p:ph type="body" idx="1"/>
          </p:nvPr>
        </p:nvSpPr>
        <p:spPr>
          <a:noFill/>
          <a:ln/>
        </p:spPr>
        <p:txBody>
          <a:bodyPr/>
          <a:lstStyle/>
          <a:p>
            <a:r>
              <a:rPr lang="en-US" dirty="0" smtClean="0">
                <a:latin typeface="Arial" charset="0"/>
              </a:rPr>
              <a:t>Examples of decision making in strategic planning could include:</a:t>
            </a:r>
          </a:p>
          <a:p>
            <a:endParaRPr lang="en-US" dirty="0" smtClean="0">
              <a:latin typeface="Arial" charset="0"/>
            </a:endParaRPr>
          </a:p>
          <a:p>
            <a:r>
              <a:rPr lang="en-US" i="1" dirty="0" smtClean="0">
                <a:latin typeface="Arial" charset="0"/>
              </a:rPr>
              <a:t>NOTE to facilitator</a:t>
            </a:r>
            <a:r>
              <a:rPr lang="en-US" dirty="0" smtClean="0">
                <a:latin typeface="Arial" charset="0"/>
              </a:rPr>
              <a:t>:  Read and recall some of the responses from the plenary brainstorm on slide 34 that are relevant to this category.</a:t>
            </a:r>
          </a:p>
          <a:p>
            <a:endParaRPr lang="en-US" dirty="0" smtClean="0">
              <a:latin typeface="Arial" charset="0"/>
            </a:endParaRPr>
          </a:p>
        </p:txBody>
      </p:sp>
      <p:sp>
        <p:nvSpPr>
          <p:cNvPr id="130051" name="Slide Number Placeholder 3"/>
          <p:cNvSpPr>
            <a:spLocks noGrp="1"/>
          </p:cNvSpPr>
          <p:nvPr>
            <p:ph type="sldNum" sz="quarter" idx="5"/>
          </p:nvPr>
        </p:nvSpPr>
        <p:spPr>
          <a:noFill/>
        </p:spPr>
        <p:txBody>
          <a:bodyPr/>
          <a:lstStyle/>
          <a:p>
            <a:fld id="{0BAED4EE-5AD8-467E-8FA8-7DA6F721A8FF}" type="slidenum">
              <a:rPr lang="en-US" smtClean="0">
                <a:latin typeface="Arial" charset="0"/>
              </a:rPr>
              <a:pPr/>
              <a:t>37</a:t>
            </a:fld>
            <a:endParaRPr lang="en-US" smtClean="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3DC3170D-528B-4D55-B1C2-B3DE0F5D991A}" type="slidenum">
              <a:rPr lang="en-US" smtClean="0">
                <a:latin typeface="Arial" charset="0"/>
              </a:rPr>
              <a:pPr/>
              <a:t>38</a:t>
            </a:fld>
            <a:endParaRPr lang="en-US" smtClean="0">
              <a:latin typeface="Arial" charset="0"/>
            </a:endParaRPr>
          </a:p>
        </p:txBody>
      </p:sp>
      <p:sp>
        <p:nvSpPr>
          <p:cNvPr id="132098"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ln/>
        </p:spPr>
        <p:txBody>
          <a:bodyPr/>
          <a:lstStyle/>
          <a:p>
            <a:pPr eaLnBrk="1" hangingPunct="1"/>
            <a:r>
              <a:rPr lang="en-US" dirty="0" smtClean="0">
                <a:latin typeface="Arial" charset="0"/>
              </a:rPr>
              <a:t>Last, decisions around advocacy and policy formulation could include:</a:t>
            </a:r>
          </a:p>
          <a:p>
            <a:pPr eaLnBrk="1" hangingPunct="1"/>
            <a:endParaRPr lang="en-US" dirty="0" smtClean="0">
              <a:latin typeface="Arial" charset="0"/>
            </a:endParaRPr>
          </a:p>
          <a:p>
            <a:pPr marL="171450" indent="-171450" eaLnBrk="1" hangingPunct="1">
              <a:buFont typeface="Arial" pitchFamily="34" charset="0"/>
              <a:buChar char="•"/>
            </a:pPr>
            <a:r>
              <a:rPr lang="en-US" dirty="0" smtClean="0">
                <a:latin typeface="Arial" charset="0"/>
              </a:rPr>
              <a:t>Selecting priorities for a new strategic plan </a:t>
            </a:r>
          </a:p>
          <a:p>
            <a:pPr marL="171450" indent="-171450" eaLnBrk="1" hangingPunct="1">
              <a:buFont typeface="Arial" pitchFamily="34" charset="0"/>
              <a:buChar char="•"/>
            </a:pPr>
            <a:r>
              <a:rPr lang="en-US" dirty="0" smtClean="0">
                <a:latin typeface="Arial" charset="0"/>
              </a:rPr>
              <a:t>Identifying focus areas or focus populations for new policies</a:t>
            </a:r>
          </a:p>
          <a:p>
            <a:pPr eaLnBrk="1" hangingPunct="1"/>
            <a:endParaRPr lang="en-US" dirty="0" smtClean="0">
              <a:latin typeface="Arial" charset="0"/>
            </a:endParaRPr>
          </a:p>
          <a:p>
            <a:pPr eaLnBrk="1" hangingPunct="1"/>
            <a:r>
              <a:rPr lang="en-US" i="1" dirty="0" smtClean="0">
                <a:latin typeface="Arial" charset="0"/>
              </a:rPr>
              <a:t>NOTE to facilitator</a:t>
            </a:r>
            <a:r>
              <a:rPr lang="en-US" dirty="0" smtClean="0">
                <a:latin typeface="Arial" charset="0"/>
              </a:rPr>
              <a:t>:  Also recall some of the responses from the plenary brainstorm on slide 34 that are relevant to this category.</a:t>
            </a:r>
          </a:p>
          <a:p>
            <a:pPr eaLnBrk="1" hangingPunct="1"/>
            <a:endParaRPr lang="en-US" dirty="0" smtClean="0">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7"/>
          <p:cNvSpPr>
            <a:spLocks noGrp="1" noChangeArrowheads="1"/>
          </p:cNvSpPr>
          <p:nvPr>
            <p:ph type="sldNum" sz="quarter" idx="5"/>
          </p:nvPr>
        </p:nvSpPr>
        <p:spPr>
          <a:noFill/>
        </p:spPr>
        <p:txBody>
          <a:bodyPr/>
          <a:lstStyle/>
          <a:p>
            <a:fld id="{4BA1E0AA-C4CB-49CD-B658-BF63A6A11D71}" type="slidenum">
              <a:rPr lang="en-US" smtClean="0">
                <a:latin typeface="Arial" charset="0"/>
              </a:rPr>
              <a:pPr/>
              <a:t>39</a:t>
            </a:fld>
            <a:endParaRPr lang="en-US" smtClean="0">
              <a:latin typeface="Arial" charset="0"/>
            </a:endParaRPr>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pPr eaLnBrk="1" hangingPunct="1"/>
            <a:r>
              <a:rPr lang="en-US" smtClean="0">
                <a:latin typeface="Arial" charset="0"/>
              </a:rPr>
              <a:t>Now let’s discuss the last element in the context of decision making – Data.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7BD82A9-1B19-485E-B781-9DCEFB289744}" type="slidenum">
              <a:rPr lang="en-US" smtClean="0">
                <a:latin typeface="Arial" charset="0"/>
              </a:rPr>
              <a:pPr/>
              <a:t>4</a:t>
            </a:fld>
            <a:endParaRPr lang="en-US" smtClean="0">
              <a:latin typeface="Arial" charset="0"/>
            </a:endParaRPr>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xfrm>
            <a:off x="935038" y="4416425"/>
            <a:ext cx="5140325" cy="4183063"/>
          </a:xfrm>
          <a:noFill/>
          <a:ln/>
        </p:spPr>
        <p:txBody>
          <a:bodyPr/>
          <a:lstStyle/>
          <a:p>
            <a:pPr eaLnBrk="1" hangingPunct="1"/>
            <a:r>
              <a:rPr lang="en-US" sz="1000" smtClean="0">
                <a:latin typeface="Arial" charset="0"/>
              </a:rPr>
              <a:t>As we are all well aware, the data demand and use cycle does not always function as outlined in the Data Demand and Use Conceptual Framework. There are many factors that affect data use. Let’s take a consider why this happens.  </a:t>
            </a:r>
          </a:p>
          <a:p>
            <a:pPr eaLnBrk="1" hangingPunct="1"/>
            <a:endParaRPr lang="en-US" sz="1000" smtClean="0">
              <a:latin typeface="Arial" charset="0"/>
            </a:endParaRPr>
          </a:p>
          <a:p>
            <a:pPr eaLnBrk="1" hangingPunct="1"/>
            <a:r>
              <a:rPr lang="en-US" sz="1000" smtClean="0">
                <a:latin typeface="Arial" charset="0"/>
              </a:rPr>
              <a:t>Here you see the three main determinants of data use. We define ‘determinant’ as a determining or </a:t>
            </a:r>
            <a:r>
              <a:rPr lang="en-US" sz="1000" b="1" smtClean="0">
                <a:latin typeface="Arial" charset="0"/>
              </a:rPr>
              <a:t>causal element </a:t>
            </a:r>
            <a:r>
              <a:rPr lang="en-US" sz="1000" smtClean="0">
                <a:latin typeface="Arial" charset="0"/>
              </a:rPr>
              <a:t>or factor directly linked to data use. The three determinants that are highlighted are—Organizational, Technical, and Behavioral.  </a:t>
            </a:r>
          </a:p>
          <a:p>
            <a:endParaRPr lang="en-US" sz="1000" smtClean="0">
              <a:latin typeface="Arial" charset="0"/>
            </a:endParaRPr>
          </a:p>
          <a:p>
            <a:pPr>
              <a:buFontTx/>
              <a:buChar char="•"/>
            </a:pPr>
            <a:r>
              <a:rPr lang="en-US" sz="1000" smtClean="0">
                <a:latin typeface="Arial" charset="0"/>
              </a:rPr>
              <a:t>Organizational determinants—these determinants relate to the organizational context that supports data collection, availability, and use, such as the identified procedures and the roles and responsibilities of those that collect, analyze, disseminate, and use data.</a:t>
            </a:r>
          </a:p>
          <a:p>
            <a:pPr>
              <a:buFontTx/>
              <a:buAutoNum type="arabicParenR"/>
            </a:pPr>
            <a:endParaRPr lang="en-US" sz="1000" smtClean="0">
              <a:latin typeface="Arial" charset="0"/>
            </a:endParaRPr>
          </a:p>
          <a:p>
            <a:pPr>
              <a:buFontTx/>
              <a:buChar char="•"/>
            </a:pPr>
            <a:r>
              <a:rPr lang="en-US" sz="1000" smtClean="0">
                <a:latin typeface="Arial" charset="0"/>
              </a:rPr>
              <a:t>Technical determinants—refer to the technical aspects of data collection processes and tools, such as the data collection processes, methods, and forms.  </a:t>
            </a:r>
          </a:p>
          <a:p>
            <a:endParaRPr lang="en-US" sz="1000" smtClean="0">
              <a:latin typeface="Arial" charset="0"/>
            </a:endParaRPr>
          </a:p>
          <a:p>
            <a:pPr>
              <a:buFontTx/>
              <a:buChar char="•"/>
            </a:pPr>
            <a:r>
              <a:rPr lang="en-US" sz="1000" smtClean="0">
                <a:latin typeface="Arial" charset="0"/>
              </a:rPr>
              <a:t>Last, Behavioral determinants—refer to the behavior of individuals who produce and use data. This would cover their skills, attitudes, values, and motivation. </a:t>
            </a:r>
          </a:p>
          <a:p>
            <a:pPr lvl="2" eaLnBrk="1" hangingPunct="1"/>
            <a:endParaRPr lang="en-US" sz="1000" smtClean="0">
              <a:latin typeface="Arial" charset="0"/>
            </a:endParaRPr>
          </a:p>
          <a:p>
            <a:pPr eaLnBrk="1" hangingPunct="1"/>
            <a:r>
              <a:rPr lang="en-US" sz="1000" smtClean="0">
                <a:latin typeface="Arial" charset="0"/>
              </a:rPr>
              <a:t>All three of these areas affect data use in decision making. Let’s take a more in-depth look at each of these determinants.</a:t>
            </a:r>
          </a:p>
          <a:p>
            <a:pPr eaLnBrk="1" hangingPunct="1"/>
            <a:endParaRPr lang="en-US" smtClean="0">
              <a:latin typeface="Arial" charset="0"/>
            </a:endParaRPr>
          </a:p>
          <a:p>
            <a:pPr eaLnBrk="1" hangingPunct="1"/>
            <a:r>
              <a:rPr lang="en-US" smtClean="0">
                <a:latin typeface="Arial" charset="0"/>
              </a:rPr>
              <a:t> </a:t>
            </a:r>
          </a:p>
          <a:p>
            <a:pPr eaLnBrk="1" hangingPunct="1"/>
            <a:endParaRPr lang="en-US" smtClean="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7"/>
          <p:cNvSpPr>
            <a:spLocks noGrp="1" noChangeArrowheads="1"/>
          </p:cNvSpPr>
          <p:nvPr>
            <p:ph type="sldNum" sz="quarter" idx="5"/>
          </p:nvPr>
        </p:nvSpPr>
        <p:spPr>
          <a:noFill/>
        </p:spPr>
        <p:txBody>
          <a:bodyPr/>
          <a:lstStyle/>
          <a:p>
            <a:fld id="{5F001F08-D8D9-418F-9295-D0C67B67F66D}" type="slidenum">
              <a:rPr lang="en-US" smtClean="0">
                <a:latin typeface="Arial" charset="0"/>
              </a:rPr>
              <a:pPr/>
              <a:t>40</a:t>
            </a:fld>
            <a:endParaRPr lang="en-US" smtClean="0">
              <a:latin typeface="Arial" charset="0"/>
            </a:endParaRPr>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a:noFill/>
          <a:ln/>
        </p:spPr>
        <p:txBody>
          <a:bodyPr/>
          <a:lstStyle/>
          <a:p>
            <a:pPr eaLnBrk="1" hangingPunct="1"/>
            <a:r>
              <a:rPr lang="en-US" smtClean="0">
                <a:latin typeface="Arial" charset="0"/>
              </a:rPr>
              <a:t>As you know, there are many sources of data and information that we can use in decision making from the national level to the facility level, and even as consumers or beneficiaries of health services. We have listed some of the more common sources on this slide. They include:</a:t>
            </a:r>
            <a:br>
              <a:rPr lang="en-US" smtClean="0">
                <a:latin typeface="Arial" charset="0"/>
              </a:rPr>
            </a:br>
            <a:r>
              <a:rPr lang="en-US" smtClean="0">
                <a:latin typeface="Arial" charset="0"/>
              </a:rPr>
              <a:t/>
            </a:r>
            <a:br>
              <a:rPr lang="en-US" smtClean="0">
                <a:latin typeface="Arial" charset="0"/>
              </a:rPr>
            </a:br>
            <a:r>
              <a:rPr lang="en-US" i="1" smtClean="0">
                <a:latin typeface="Arial" charset="0"/>
              </a:rPr>
              <a:t>NOTE to facilitator</a:t>
            </a:r>
            <a:r>
              <a:rPr lang="en-US" smtClean="0">
                <a:latin typeface="Arial" charset="0"/>
              </a:rPr>
              <a:t>: Read slide.</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7"/>
          <p:cNvSpPr>
            <a:spLocks noGrp="1" noChangeArrowheads="1"/>
          </p:cNvSpPr>
          <p:nvPr>
            <p:ph type="sldNum" sz="quarter" idx="5"/>
          </p:nvPr>
        </p:nvSpPr>
        <p:spPr>
          <a:noFill/>
        </p:spPr>
        <p:txBody>
          <a:bodyPr/>
          <a:lstStyle/>
          <a:p>
            <a:fld id="{6AA48A7D-1E45-4B2F-B989-7B379948CC41}" type="slidenum">
              <a:rPr lang="en-US" smtClean="0">
                <a:latin typeface="Arial" charset="0"/>
              </a:rPr>
              <a:pPr/>
              <a:t>41</a:t>
            </a:fld>
            <a:endParaRPr lang="en-US" smtClean="0">
              <a:latin typeface="Arial" charset="0"/>
            </a:endParaRPr>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noFill/>
          <a:ln/>
        </p:spPr>
        <p:txBody>
          <a:bodyPr/>
          <a:lstStyle/>
          <a:p>
            <a:pPr eaLnBrk="1" hangingPunct="1">
              <a:lnSpc>
                <a:spcPct val="90000"/>
              </a:lnSpc>
            </a:pPr>
            <a:r>
              <a:rPr lang="en-US" sz="1100" smtClean="0">
                <a:latin typeface="Arial" charset="0"/>
              </a:rPr>
              <a:t>Now let’s look back at the entire context of decision making and the three necessary elements that we just discussed – data, stakeholders, and decisions. We all know that these three elements are often influenced by factors other than data. Some of these factors include: </a:t>
            </a:r>
          </a:p>
          <a:p>
            <a:pPr eaLnBrk="1" hangingPunct="1">
              <a:lnSpc>
                <a:spcPct val="90000"/>
              </a:lnSpc>
            </a:pPr>
            <a:endParaRPr lang="en-US" sz="1100" smtClean="0">
              <a:latin typeface="Arial" charset="0"/>
            </a:endParaRPr>
          </a:p>
          <a:p>
            <a:pPr eaLnBrk="1" hangingPunct="1">
              <a:lnSpc>
                <a:spcPct val="90000"/>
              </a:lnSpc>
            </a:pPr>
            <a:r>
              <a:rPr lang="en-US" sz="1100" i="1" smtClean="0">
                <a:latin typeface="Arial" charset="0"/>
              </a:rPr>
              <a:t>NOTE to facilitator</a:t>
            </a:r>
            <a:r>
              <a:rPr lang="en-US" sz="1100" smtClean="0">
                <a:latin typeface="Arial" charset="0"/>
              </a:rPr>
              <a:t>: Click to reveal each additional influence on decision making:</a:t>
            </a:r>
          </a:p>
          <a:p>
            <a:pPr eaLnBrk="1" hangingPunct="1">
              <a:lnSpc>
                <a:spcPct val="90000"/>
              </a:lnSpc>
            </a:pPr>
            <a:endParaRPr lang="en-US" sz="1100" smtClean="0">
              <a:latin typeface="Arial" charset="0"/>
            </a:endParaRPr>
          </a:p>
          <a:p>
            <a:pPr eaLnBrk="1" hangingPunct="1">
              <a:lnSpc>
                <a:spcPct val="90000"/>
              </a:lnSpc>
            </a:pPr>
            <a:r>
              <a:rPr lang="en-US" sz="1100" smtClean="0">
                <a:latin typeface="Arial" charset="0"/>
              </a:rPr>
              <a:t>Political ideology and favoritism – Decision makers may make health decisions based on what their political parties support, rather than data.  </a:t>
            </a:r>
          </a:p>
          <a:p>
            <a:pPr eaLnBrk="1" hangingPunct="1">
              <a:lnSpc>
                <a:spcPct val="90000"/>
              </a:lnSpc>
            </a:pPr>
            <a:endParaRPr lang="en-US" sz="1100" smtClean="0">
              <a:latin typeface="Arial" charset="0"/>
            </a:endParaRPr>
          </a:p>
          <a:p>
            <a:pPr eaLnBrk="1" hangingPunct="1">
              <a:lnSpc>
                <a:spcPct val="90000"/>
              </a:lnSpc>
            </a:pPr>
            <a:r>
              <a:rPr lang="en-US" sz="1100" smtClean="0">
                <a:latin typeface="Arial" charset="0"/>
              </a:rPr>
              <a:t>Public opinion – Decision makers may decide to listen to public opinion rather than data because elections could be coming up.</a:t>
            </a:r>
          </a:p>
          <a:p>
            <a:pPr eaLnBrk="1" hangingPunct="1">
              <a:lnSpc>
                <a:spcPct val="90000"/>
              </a:lnSpc>
            </a:pPr>
            <a:endParaRPr lang="en-US" sz="1100" smtClean="0">
              <a:latin typeface="Arial" charset="0"/>
            </a:endParaRPr>
          </a:p>
          <a:p>
            <a:pPr eaLnBrk="1" hangingPunct="1">
              <a:lnSpc>
                <a:spcPct val="90000"/>
              </a:lnSpc>
            </a:pPr>
            <a:r>
              <a:rPr lang="en-US" sz="1100" smtClean="0">
                <a:latin typeface="Arial" charset="0"/>
              </a:rPr>
              <a:t>Power relationships – A decision maker may decide on a course of action because a superior told him or her to do it. </a:t>
            </a:r>
          </a:p>
          <a:p>
            <a:pPr eaLnBrk="1" hangingPunct="1">
              <a:lnSpc>
                <a:spcPct val="90000"/>
              </a:lnSpc>
            </a:pPr>
            <a:endParaRPr lang="en-US" sz="1100" smtClean="0">
              <a:latin typeface="Arial" charset="0"/>
            </a:endParaRPr>
          </a:p>
          <a:p>
            <a:pPr eaLnBrk="1" hangingPunct="1">
              <a:lnSpc>
                <a:spcPct val="90000"/>
              </a:lnSpc>
            </a:pPr>
            <a:r>
              <a:rPr lang="en-US" sz="1100" smtClean="0">
                <a:latin typeface="Arial" charset="0"/>
              </a:rPr>
              <a:t>Competing priorities – Decision makers may decide to follow a course of action based on related or competing priorities, and not on data.</a:t>
            </a:r>
          </a:p>
          <a:p>
            <a:pPr eaLnBrk="1" hangingPunct="1">
              <a:lnSpc>
                <a:spcPct val="90000"/>
              </a:lnSpc>
            </a:pPr>
            <a:endParaRPr lang="en-US" sz="1100" smtClean="0">
              <a:latin typeface="Arial" charset="0"/>
            </a:endParaRPr>
          </a:p>
          <a:p>
            <a:pPr eaLnBrk="1" hangingPunct="1">
              <a:lnSpc>
                <a:spcPct val="90000"/>
              </a:lnSpc>
            </a:pPr>
            <a:r>
              <a:rPr lang="en-US" sz="1100" smtClean="0">
                <a:latin typeface="Arial" charset="0"/>
              </a:rPr>
              <a:t>And last, a decision may be made because the decision makers feels in his ‘gut’ that it is the right thing to do.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7"/>
          <p:cNvSpPr>
            <a:spLocks noGrp="1" noChangeArrowheads="1"/>
          </p:cNvSpPr>
          <p:nvPr>
            <p:ph type="sldNum" sz="quarter" idx="5"/>
          </p:nvPr>
        </p:nvSpPr>
        <p:spPr>
          <a:noFill/>
        </p:spPr>
        <p:txBody>
          <a:bodyPr/>
          <a:lstStyle/>
          <a:p>
            <a:fld id="{FC948201-7D46-4533-86C9-153150474747}" type="slidenum">
              <a:rPr lang="en-US" smtClean="0">
                <a:latin typeface="Arial" charset="0"/>
              </a:rPr>
              <a:pPr/>
              <a:t>42</a:t>
            </a:fld>
            <a:endParaRPr lang="en-US" smtClean="0">
              <a:latin typeface="Arial" charset="0"/>
            </a:endParaRPr>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pPr eaLnBrk="1" hangingPunct="1"/>
            <a:r>
              <a:rPr lang="en-US" smtClean="0">
                <a:latin typeface="Arial" charset="0"/>
              </a:rPr>
              <a:t>In summary, we can strengthen the decision-making process by:</a:t>
            </a:r>
          </a:p>
          <a:p>
            <a:pPr eaLnBrk="1" hangingPunct="1"/>
            <a:endParaRPr lang="en-US" smtClean="0">
              <a:latin typeface="Arial" charset="0"/>
            </a:endParaRPr>
          </a:p>
          <a:p>
            <a:pPr eaLnBrk="1" hangingPunct="1">
              <a:buFontTx/>
              <a:buChar char="•"/>
            </a:pPr>
            <a:r>
              <a:rPr lang="en-US" smtClean="0">
                <a:latin typeface="Arial" charset="0"/>
              </a:rPr>
              <a:t>Involving new data use counterparts and stakeholders. We need to involve potential users of the data from the outset to ensure that information we are producing can be used. </a:t>
            </a:r>
          </a:p>
          <a:p>
            <a:pPr eaLnBrk="1" hangingPunct="1"/>
            <a:endParaRPr lang="en-US" smtClean="0">
              <a:latin typeface="Arial" charset="0"/>
            </a:endParaRPr>
          </a:p>
          <a:p>
            <a:pPr eaLnBrk="1" hangingPunct="1">
              <a:buFontTx/>
              <a:buChar char="•"/>
            </a:pPr>
            <a:r>
              <a:rPr lang="en-US" smtClean="0">
                <a:latin typeface="Arial" charset="0"/>
              </a:rPr>
              <a:t>We also need to understand service delivery realities on the ground so as to understand the decisions being made routinely and how the can be influenced by evidence-based information. By understanding the intended audiences and what is important to them and their programs and ensuring that people are seeing the value in their reporting of data, we also will help to ensure on-time reporting, as well as better quality data.</a:t>
            </a:r>
          </a:p>
          <a:p>
            <a:pPr eaLnBrk="1" hangingPunct="1"/>
            <a:endParaRPr lang="en-US" smtClean="0">
              <a:latin typeface="Arial" charset="0"/>
            </a:endParaRPr>
          </a:p>
          <a:p>
            <a:pPr eaLnBrk="1" hangingPunct="1">
              <a:buFontTx/>
              <a:buChar char="•"/>
            </a:pPr>
            <a:r>
              <a:rPr lang="en-US" smtClean="0">
                <a:latin typeface="Arial" charset="0"/>
              </a:rPr>
              <a:t>It’s important to note that we may require data beyond traditional baseline and reporting indicators. Often, this information is insufficient to make specific program design, planning, management, and operations decisions.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Image Placeholder 1"/>
          <p:cNvSpPr>
            <a:spLocks noGrp="1" noRot="1" noChangeAspect="1"/>
          </p:cNvSpPr>
          <p:nvPr>
            <p:ph type="sldImg"/>
          </p:nvPr>
        </p:nvSpPr>
        <p:spPr>
          <a:ln/>
        </p:spPr>
      </p:sp>
      <p:sp>
        <p:nvSpPr>
          <p:cNvPr id="142338" name="Notes Placeholder 2"/>
          <p:cNvSpPr>
            <a:spLocks noGrp="1"/>
          </p:cNvSpPr>
          <p:nvPr>
            <p:ph type="body" idx="1"/>
          </p:nvPr>
        </p:nvSpPr>
        <p:spPr>
          <a:noFill/>
          <a:ln/>
        </p:spPr>
        <p:txBody>
          <a:bodyPr/>
          <a:lstStyle/>
          <a:p>
            <a:r>
              <a:rPr lang="en-US" smtClean="0">
                <a:latin typeface="Arial" charset="0"/>
              </a:rPr>
              <a:t>In this session, we will practice using the Stakeholder Analysis Matrix and the Stakeholder Engagement Plan.  </a:t>
            </a:r>
          </a:p>
          <a:p>
            <a:endParaRPr lang="en-US" smtClean="0">
              <a:latin typeface="Arial" charset="0"/>
            </a:endParaRPr>
          </a:p>
          <a:p>
            <a:r>
              <a:rPr lang="en-US" i="1" smtClean="0">
                <a:latin typeface="Arial" charset="0"/>
              </a:rPr>
              <a:t>NOTE to facilitator</a:t>
            </a:r>
            <a:r>
              <a:rPr lang="en-US" smtClean="0">
                <a:latin typeface="Arial" charset="0"/>
              </a:rPr>
              <a:t>: Read slide. Hand out copies of </a:t>
            </a:r>
            <a:r>
              <a:rPr lang="en-US" i="1" smtClean="0">
                <a:latin typeface="Arial" charset="0"/>
              </a:rPr>
              <a:t>Small Group Activity 3: Stakeholder Analysis and Engagement</a:t>
            </a:r>
            <a:r>
              <a:rPr lang="en-US" smtClean="0">
                <a:latin typeface="Arial" charset="0"/>
              </a:rPr>
              <a:t>. Instruct the groups to select a decision that they make in their work settings and complete the Stakeholder Analysis Matrix and Engagement Plan around that decision. Specify that because this exercise usually takes more than 45 minutes to finish, they should complete the Matrix across (stakeholder description, potential role in activity, level of knowledge, level of commitment, resources) for only one to two stakeholders. Provide 45 minutes for this exercise. Remind participants to move to filling out the Engagement Plan after 25 minutes. They need to complete the Engagement Plan for only one stakeholder.</a:t>
            </a:r>
          </a:p>
        </p:txBody>
      </p:sp>
      <p:sp>
        <p:nvSpPr>
          <p:cNvPr id="142339" name="Slide Number Placeholder 3"/>
          <p:cNvSpPr>
            <a:spLocks noGrp="1"/>
          </p:cNvSpPr>
          <p:nvPr>
            <p:ph type="sldNum" sz="quarter" idx="5"/>
          </p:nvPr>
        </p:nvSpPr>
        <p:spPr>
          <a:noFill/>
        </p:spPr>
        <p:txBody>
          <a:bodyPr/>
          <a:lstStyle/>
          <a:p>
            <a:fld id="{55C1F2F9-5DCD-4B08-B42D-1313A73BCA52}" type="slidenum">
              <a:rPr lang="en-US" smtClean="0">
                <a:latin typeface="Arial" charset="0"/>
              </a:rPr>
              <a:pPr/>
              <a:t>43</a:t>
            </a:fld>
            <a:endParaRPr lang="en-US" smtClean="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Slide Image Placeholder 1"/>
          <p:cNvSpPr>
            <a:spLocks noGrp="1" noRot="1" noChangeAspect="1" noTextEdit="1"/>
          </p:cNvSpPr>
          <p:nvPr>
            <p:ph type="sldImg"/>
          </p:nvPr>
        </p:nvSpPr>
        <p:spPr>
          <a:ln/>
        </p:spPr>
      </p:sp>
      <p:sp>
        <p:nvSpPr>
          <p:cNvPr id="144386" name="Notes Placeholder 2"/>
          <p:cNvSpPr>
            <a:spLocks noGrp="1"/>
          </p:cNvSpPr>
          <p:nvPr>
            <p:ph type="body" idx="1"/>
          </p:nvPr>
        </p:nvSpPr>
        <p:spPr>
          <a:noFill/>
          <a:ln/>
        </p:spPr>
        <p:txBody>
          <a:bodyPr/>
          <a:lstStyle/>
          <a:p>
            <a:r>
              <a:rPr lang="en-US" i="1" smtClean="0">
                <a:latin typeface="Arial" charset="0"/>
              </a:rPr>
              <a:t>NOTE to facilitator:</a:t>
            </a:r>
            <a:r>
              <a:rPr lang="en-US" smtClean="0">
                <a:latin typeface="Arial" charset="0"/>
              </a:rPr>
              <a:t>  Read slide.  </a:t>
            </a:r>
          </a:p>
        </p:txBody>
      </p:sp>
      <p:sp>
        <p:nvSpPr>
          <p:cNvPr id="144387" name="Slide Number Placeholder 3"/>
          <p:cNvSpPr>
            <a:spLocks noGrp="1"/>
          </p:cNvSpPr>
          <p:nvPr>
            <p:ph type="sldNum" sz="quarter" idx="5"/>
          </p:nvPr>
        </p:nvSpPr>
        <p:spPr>
          <a:noFill/>
        </p:spPr>
        <p:txBody>
          <a:bodyPr/>
          <a:lstStyle/>
          <a:p>
            <a:fld id="{6D5A52F6-4547-4927-864D-50C7D4F170A8}" type="slidenum">
              <a:rPr lang="en-US" smtClean="0">
                <a:latin typeface="Arial" charset="0"/>
              </a:rPr>
              <a:pPr/>
              <a:t>44</a:t>
            </a:fld>
            <a:endParaRPr lang="en-US" smtClean="0">
              <a:latin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Slide Image Placeholder 1"/>
          <p:cNvSpPr>
            <a:spLocks noGrp="1" noRot="1" noChangeAspect="1"/>
          </p:cNvSpPr>
          <p:nvPr>
            <p:ph type="sldImg"/>
          </p:nvPr>
        </p:nvSpPr>
        <p:spPr>
          <a:ln/>
        </p:spPr>
      </p:sp>
      <p:sp>
        <p:nvSpPr>
          <p:cNvPr id="146434" name="Notes Placeholder 2"/>
          <p:cNvSpPr>
            <a:spLocks noGrp="1"/>
          </p:cNvSpPr>
          <p:nvPr>
            <p:ph type="body" idx="1"/>
          </p:nvPr>
        </p:nvSpPr>
        <p:spPr>
          <a:noFill/>
          <a:ln/>
        </p:spPr>
        <p:txBody>
          <a:bodyPr/>
          <a:lstStyle/>
          <a:p>
            <a:endParaRPr lang="en-US" smtClean="0">
              <a:latin typeface="Arial" charset="0"/>
            </a:endParaRPr>
          </a:p>
        </p:txBody>
      </p:sp>
      <p:sp>
        <p:nvSpPr>
          <p:cNvPr id="146435" name="Slide Number Placeholder 3"/>
          <p:cNvSpPr>
            <a:spLocks noGrp="1"/>
          </p:cNvSpPr>
          <p:nvPr>
            <p:ph type="sldNum" sz="quarter" idx="5"/>
          </p:nvPr>
        </p:nvSpPr>
        <p:spPr>
          <a:noFill/>
        </p:spPr>
        <p:txBody>
          <a:bodyPr/>
          <a:lstStyle/>
          <a:p>
            <a:fld id="{1FA3A0FD-671A-48FA-AED6-10506697027B}" type="slidenum">
              <a:rPr lang="en-US" smtClean="0">
                <a:latin typeface="Arial" charset="0"/>
              </a:rPr>
              <a:pPr/>
              <a:t>45</a:t>
            </a:fld>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CC94ECC2-5E5D-41E3-8B10-DF0473F4CEB6}" type="slidenum">
              <a:rPr lang="en-US" smtClean="0">
                <a:latin typeface="Arial" charset="0"/>
              </a:rPr>
              <a:pPr/>
              <a:t>5</a:t>
            </a:fld>
            <a:endParaRPr lang="en-US" smtClean="0">
              <a:latin typeface="Arial" charset="0"/>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xfrm>
            <a:off x="0" y="4403725"/>
            <a:ext cx="6704013" cy="4181475"/>
          </a:xfrm>
          <a:noFill/>
          <a:ln/>
        </p:spPr>
        <p:txBody>
          <a:bodyPr/>
          <a:lstStyle/>
          <a:p>
            <a:pPr eaLnBrk="1" hangingPunct="1"/>
            <a:r>
              <a:rPr lang="en-US" smtClean="0">
                <a:latin typeface="Arial" charset="0"/>
              </a:rPr>
              <a:t>The determinants of data use frequently contribute to the underutilization of data. For example, let’s discuss some examples of what we mean by the categories of determinants of data use.  </a:t>
            </a:r>
          </a:p>
          <a:p>
            <a:pPr lvl="2" eaLnBrk="1" hangingPunct="1"/>
            <a:endParaRPr lang="en-US" smtClean="0">
              <a:latin typeface="Arial" charset="0"/>
            </a:endParaRPr>
          </a:p>
          <a:p>
            <a:pPr eaLnBrk="1" hangingPunct="1"/>
            <a:r>
              <a:rPr lang="en-US" smtClean="0">
                <a:latin typeface="Arial" charset="0"/>
              </a:rPr>
              <a:t>Technical—Data are often underutilized because: </a:t>
            </a:r>
          </a:p>
          <a:p>
            <a:pPr eaLnBrk="1" hangingPunct="1"/>
            <a:endParaRPr lang="en-US" smtClean="0">
              <a:latin typeface="Arial" charset="0"/>
            </a:endParaRPr>
          </a:p>
          <a:p>
            <a:pPr eaLnBrk="1" hangingPunct="1">
              <a:buFontTx/>
              <a:buChar char="•"/>
            </a:pPr>
            <a:r>
              <a:rPr lang="en-US" smtClean="0">
                <a:latin typeface="Arial" charset="0"/>
              </a:rPr>
              <a:t>  There may be a lack of technical skills among the work force, such as limited data analysis ability or computer literacy; </a:t>
            </a:r>
          </a:p>
          <a:p>
            <a:pPr eaLnBrk="1" hangingPunct="1">
              <a:buFontTx/>
              <a:buChar char="•"/>
            </a:pPr>
            <a:r>
              <a:rPr lang="en-US" smtClean="0">
                <a:latin typeface="Arial" charset="0"/>
              </a:rPr>
              <a:t>  There may be a lack of computers;</a:t>
            </a:r>
          </a:p>
          <a:p>
            <a:pPr eaLnBrk="1" hangingPunct="1">
              <a:buFontTx/>
              <a:buChar char="•"/>
            </a:pPr>
            <a:r>
              <a:rPr lang="en-US" smtClean="0">
                <a:latin typeface="Arial" charset="0"/>
              </a:rPr>
              <a:t>  The design of the data system may pose constraints to actually using the data; </a:t>
            </a:r>
          </a:p>
          <a:p>
            <a:pPr eaLnBrk="1" hangingPunct="1">
              <a:buFontTx/>
              <a:buChar char="•"/>
            </a:pPr>
            <a:r>
              <a:rPr lang="en-US" smtClean="0">
                <a:latin typeface="Arial" charset="0"/>
              </a:rPr>
              <a:t>  The definition of indicators may not be appropriate for use or may be more responsive to reporting needs than the needs of programs; and finally,</a:t>
            </a:r>
          </a:p>
          <a:p>
            <a:pPr eaLnBrk="1" hangingPunct="1">
              <a:buFontTx/>
              <a:buChar char="•"/>
            </a:pPr>
            <a:r>
              <a:rPr lang="en-US" smtClean="0">
                <a:latin typeface="Arial" charset="0"/>
              </a:rPr>
              <a:t>  A lack of data quality assurance protocols can result in data that stakeholders do not trust.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6AB39EF4-8933-42B6-AB5F-C5ED7CF584AF}" type="slidenum">
              <a:rPr lang="en-US" smtClean="0">
                <a:latin typeface="Arial" charset="0"/>
              </a:rPr>
              <a:pPr/>
              <a:t>6</a:t>
            </a:fld>
            <a:endParaRPr lang="en-US" smtClean="0">
              <a:latin typeface="Arial"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xfrm>
            <a:off x="0" y="4403725"/>
            <a:ext cx="6704013" cy="4181475"/>
          </a:xfrm>
          <a:noFill/>
          <a:ln/>
        </p:spPr>
        <p:txBody>
          <a:bodyPr/>
          <a:lstStyle/>
          <a:p>
            <a:pPr lvl="2" eaLnBrk="1" hangingPunct="1"/>
            <a:endParaRPr lang="en-US" smtClean="0">
              <a:latin typeface="Arial" charset="0"/>
            </a:endParaRPr>
          </a:p>
          <a:p>
            <a:pPr eaLnBrk="1" hangingPunct="1"/>
            <a:r>
              <a:rPr lang="en-US" smtClean="0">
                <a:latin typeface="Arial" charset="0"/>
              </a:rPr>
              <a:t>Organizational constraints include:</a:t>
            </a:r>
          </a:p>
          <a:p>
            <a:pPr lvl="2" eaLnBrk="1" hangingPunct="1">
              <a:buFontTx/>
              <a:buChar char="•"/>
            </a:pPr>
            <a:r>
              <a:rPr lang="en-US" smtClean="0">
                <a:latin typeface="Arial" charset="0"/>
              </a:rPr>
              <a:t> Infrastructure, poor telecommunications or computer infrastructure; or </a:t>
            </a:r>
          </a:p>
          <a:p>
            <a:pPr lvl="2" eaLnBrk="1" hangingPunct="1">
              <a:buFontTx/>
              <a:buChar char="•"/>
            </a:pPr>
            <a:r>
              <a:rPr lang="en-US" smtClean="0">
                <a:latin typeface="Arial" charset="0"/>
              </a:rPr>
              <a:t> Constraints within an organization, such as unclear roles and responsibilities, low support for data use, and inadequacies in the actual flow of information within an organization.</a:t>
            </a:r>
          </a:p>
          <a:p>
            <a:pPr eaLnBrk="1" hangingPunct="1"/>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2C2CE02B-C763-4E77-B36E-6A4C2A311931}" type="slidenum">
              <a:rPr lang="en-US" smtClean="0">
                <a:latin typeface="Arial" charset="0"/>
              </a:rPr>
              <a:pPr/>
              <a:t>7</a:t>
            </a:fld>
            <a:endParaRPr lang="en-US" smtClean="0">
              <a:latin typeface="Arial" charset="0"/>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xfrm>
            <a:off x="0" y="4403725"/>
            <a:ext cx="6704013" cy="4181475"/>
          </a:xfrm>
          <a:noFill/>
          <a:ln/>
        </p:spPr>
        <p:txBody>
          <a:bodyPr/>
          <a:lstStyle/>
          <a:p>
            <a:pPr eaLnBrk="1" hangingPunct="1"/>
            <a:r>
              <a:rPr lang="en-US" smtClean="0">
                <a:latin typeface="Arial" charset="0"/>
              </a:rPr>
              <a:t>Last, data can be underutilized because of individual (or human) behaviors. For instance:</a:t>
            </a:r>
          </a:p>
          <a:p>
            <a:pPr eaLnBrk="1" hangingPunct="1">
              <a:buFontTx/>
              <a:buChar char="•"/>
            </a:pPr>
            <a:endParaRPr lang="en-US" smtClean="0">
              <a:latin typeface="Arial" charset="0"/>
            </a:endParaRPr>
          </a:p>
          <a:p>
            <a:pPr eaLnBrk="1" hangingPunct="1">
              <a:buFontTx/>
              <a:buChar char="•"/>
            </a:pPr>
            <a:r>
              <a:rPr lang="en-US" smtClean="0">
                <a:latin typeface="Arial" charset="0"/>
              </a:rPr>
              <a:t>The attitude of decision makers will play a big role in determining if data and information are used. If a decision maker has no interest in using data, he or she will make decisions based on other factors;</a:t>
            </a:r>
          </a:p>
          <a:p>
            <a:pPr eaLnBrk="1" hangingPunct="1">
              <a:buFontTx/>
              <a:buChar char="•"/>
            </a:pPr>
            <a:r>
              <a:rPr lang="en-US" smtClean="0">
                <a:latin typeface="Arial" charset="0"/>
              </a:rPr>
              <a:t>Staff motivation to collect quality data, analyze the data, and use them; and </a:t>
            </a:r>
          </a:p>
          <a:p>
            <a:pPr eaLnBrk="1" hangingPunct="1">
              <a:buFontTx/>
              <a:buChar char="•"/>
            </a:pPr>
            <a:r>
              <a:rPr lang="en-US" smtClean="0">
                <a:latin typeface="Arial" charset="0"/>
              </a:rPr>
              <a:t>The lack of a data culture.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78C2992F-AF26-4B25-9AEA-25A4AAE2A58B}" type="slidenum">
              <a:rPr lang="en-US" smtClean="0">
                <a:solidFill>
                  <a:srgbClr val="000000"/>
                </a:solidFill>
                <a:latin typeface="Arial" charset="0"/>
              </a:rPr>
              <a:pPr/>
              <a:t>8</a:t>
            </a:fld>
            <a:endParaRPr lang="en-US" smtClean="0">
              <a:solidFill>
                <a:srgbClr val="000000"/>
              </a:solidFill>
              <a:latin typeface="Arial" charset="0"/>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935038" y="4416425"/>
            <a:ext cx="5140325" cy="4183063"/>
          </a:xfrm>
          <a:noFill/>
          <a:ln/>
        </p:spPr>
        <p:txBody>
          <a:bodyPr/>
          <a:lstStyle/>
          <a:p>
            <a:pPr eaLnBrk="1" hangingPunct="1"/>
            <a:r>
              <a:rPr lang="en-US" smtClean="0">
                <a:latin typeface="Arial" charset="0"/>
              </a:rPr>
              <a:t>In addition to organizational, technical, and behavioral determinants, we also need to consider that the political, cultural, and social contexts are important determinants of data demand and information use, because decision making, sharing of information, and data collection and reporting all occur within these contexts.  </a:t>
            </a:r>
          </a:p>
          <a:p>
            <a:pPr eaLnBrk="1" hangingPunct="1"/>
            <a:endParaRPr lang="en-US" smtClean="0">
              <a:latin typeface="Arial" charset="0"/>
            </a:endParaRPr>
          </a:p>
          <a:p>
            <a:pPr eaLnBrk="1" hangingPunct="1"/>
            <a:r>
              <a:rPr lang="en-US" smtClean="0">
                <a:latin typeface="Arial" charset="0"/>
              </a:rPr>
              <a:t>It is important to address all of these areas when developing a strategy to improve data use. Ideally, a full assessment of the routine health information system would be conducted to identify strengths and weaknesses in these areas, such as the PRISM assessment developed by MEASURE Evaluation. However, a rapid assessment can also be conducted. Later in the session, we will review a tool that assists in identifying barriers to data use in conjunction with building capacity to use data. </a:t>
            </a:r>
          </a:p>
          <a:p>
            <a:pPr eaLnBrk="1" hangingPunct="1"/>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75B2A0FF-6E5F-49BE-B0B7-3CBA6EAFBD68}" type="slidenum">
              <a:rPr lang="en-US" smtClean="0">
                <a:latin typeface="Arial" charset="0"/>
              </a:rPr>
              <a:pPr/>
              <a:t>9</a:t>
            </a:fld>
            <a:endParaRPr lang="en-US" smtClean="0">
              <a:latin typeface="Arial" charset="0"/>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latin typeface="Arial" charset="0"/>
            </a:endParaRPr>
          </a:p>
          <a:p>
            <a:pPr eaLnBrk="1" hangingPunct="1"/>
            <a:r>
              <a:rPr lang="en-US" smtClean="0">
                <a:latin typeface="Arial" charset="0"/>
              </a:rPr>
              <a:t>Let’s take a moment to discuss what types of barriers you have experienced using or getting others to use information in your organizations.  </a:t>
            </a:r>
          </a:p>
          <a:p>
            <a:pPr eaLnBrk="1" hangingPunct="1"/>
            <a:endParaRPr lang="en-US" smtClean="0">
              <a:latin typeface="Arial" charset="0"/>
            </a:endParaRPr>
          </a:p>
          <a:p>
            <a:pPr eaLnBrk="1" hangingPunct="1"/>
            <a:r>
              <a:rPr lang="en-US" i="1" smtClean="0">
                <a:latin typeface="Arial" charset="0"/>
              </a:rPr>
              <a:t>NOTE to facilitator</a:t>
            </a:r>
            <a:r>
              <a:rPr lang="en-US" smtClean="0">
                <a:latin typeface="Arial" charset="0"/>
              </a:rPr>
              <a:t>: Encourage participants to contribute to the question in plenary. Record the participant responses on a flip chart. Ask how they overcame the barriers. If they have yet to overcome them, ask for suggestions about overcoming them.</a:t>
            </a:r>
          </a:p>
          <a:p>
            <a:pPr eaLnBrk="1" hangingPunct="1"/>
            <a:endParaRPr lang="en-US" b="1" smtClean="0">
              <a:latin typeface="Arial" charset="0"/>
            </a:endParaRPr>
          </a:p>
          <a:p>
            <a:pPr lvl="1" eaLnBrk="1" hangingPunct="1">
              <a:buFontTx/>
              <a:buChar char="-"/>
            </a:pPr>
            <a:endParaRPr lang="en-US" b="1" smtClean="0">
              <a:latin typeface="Arial" charset="0"/>
            </a:endParaRPr>
          </a:p>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a:effectLst/>
        </p:spPr>
        <p:txBody>
          <a:bodyPr wrap="none" anchor="ctr"/>
          <a:lstStyle/>
          <a:p>
            <a:pPr>
              <a:defRPr/>
            </a:pPr>
            <a:endParaRPr lang="en-US">
              <a:latin typeface="Arial" pitchFamily="34" charset="0"/>
            </a:endParaRPr>
          </a:p>
        </p:txBody>
      </p:sp>
      <p:pic>
        <p:nvPicPr>
          <p:cNvPr id="5" name="Picture 5" descr="Vertical_RGB_600"/>
          <p:cNvPicPr>
            <a:picLocks noChangeAspect="1" noChangeArrowheads="1"/>
          </p:cNvPicPr>
          <p:nvPr/>
        </p:nvPicPr>
        <p:blipFill>
          <a:blip r:embed="rId2"/>
          <a:srcRect/>
          <a:stretch>
            <a:fillRect/>
          </a:stretch>
        </p:blipFill>
        <p:spPr bwMode="auto">
          <a:xfrm>
            <a:off x="4465638" y="5005388"/>
            <a:ext cx="1673225" cy="1371600"/>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a:srcRect/>
          <a:stretch>
            <a:fillRect/>
          </a:stretch>
        </p:blipFill>
        <p:spPr bwMode="auto">
          <a:xfrm>
            <a:off x="7504113" y="5021263"/>
            <a:ext cx="1447800" cy="1371600"/>
          </a:xfrm>
          <a:prstGeom prst="rect">
            <a:avLst/>
          </a:prstGeom>
          <a:noFill/>
          <a:ln w="9525">
            <a:noFill/>
            <a:miter lim="800000"/>
            <a:headEnd/>
            <a:tailEnd/>
          </a:ln>
        </p:spPr>
      </p:pic>
      <p:pic>
        <p:nvPicPr>
          <p:cNvPr id="7" name="Picture 13"/>
          <p:cNvPicPr>
            <a:picLocks noChangeAspect="1" noChangeArrowheads="1"/>
          </p:cNvPicPr>
          <p:nvPr userDrawn="1"/>
        </p:nvPicPr>
        <p:blipFill>
          <a:blip r:embed="rId4"/>
          <a:srcRect/>
          <a:stretch>
            <a:fillRect/>
          </a:stretch>
        </p:blipFill>
        <p:spPr bwMode="auto">
          <a:xfrm>
            <a:off x="1871663" y="5295900"/>
            <a:ext cx="758825" cy="911225"/>
          </a:xfrm>
          <a:prstGeom prst="rect">
            <a:avLst/>
          </a:prstGeom>
          <a:noFill/>
          <a:ln w="9525">
            <a:noFill/>
            <a:miter lim="800000"/>
            <a:headEnd/>
            <a:tailEnd/>
          </a:ln>
        </p:spPr>
      </p:pic>
      <p:sp>
        <p:nvSpPr>
          <p:cNvPr id="8" name="Text Box 14"/>
          <p:cNvSpPr txBox="1">
            <a:spLocks noChangeArrowheads="1"/>
          </p:cNvSpPr>
          <p:nvPr userDrawn="1"/>
        </p:nvSpPr>
        <p:spPr bwMode="auto">
          <a:xfrm>
            <a:off x="276225" y="5335588"/>
            <a:ext cx="1101725" cy="915987"/>
          </a:xfrm>
          <a:prstGeom prst="rect">
            <a:avLst/>
          </a:prstGeom>
          <a:noFill/>
          <a:ln w="9525">
            <a:noFill/>
            <a:miter lim="800000"/>
            <a:headEnd/>
            <a:tailEnd/>
          </a:ln>
          <a:effectLst/>
        </p:spPr>
        <p:txBody>
          <a:bodyPr>
            <a:spAutoFit/>
          </a:bodyPr>
          <a:lstStyle/>
          <a:p>
            <a:pPr>
              <a:spcBef>
                <a:spcPct val="50000"/>
              </a:spcBef>
              <a:defRPr/>
            </a:pPr>
            <a:r>
              <a:rPr lang="en-US" b="1">
                <a:solidFill>
                  <a:schemeClr val="folHlink"/>
                </a:solidFill>
                <a:latin typeface="Arial" pitchFamily="34" charset="0"/>
              </a:rPr>
              <a:t>Add gov’t logo</a:t>
            </a:r>
          </a:p>
        </p:txBody>
      </p:sp>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7191DA09-3188-4E34-915A-BE286338A68E}"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82A3588-A0F8-4900-8B79-557D5497BA3B}"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23925" y="274638"/>
            <a:ext cx="7762875" cy="52879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1297816B-7A2F-48AA-8CB8-707537F11E3F}" type="slidenum">
              <a:rPr lang="en-US"/>
              <a:pPr>
                <a:defRPr/>
              </a:pPr>
              <a:t>‹#›</a:t>
            </a:fld>
            <a:endParaRPr lang="en-US" sz="120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0FA5BCC-A637-44A3-9985-6F37FE900186}"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p:spPr>
        <p:txBody>
          <a:bodyPr wrap="none" anchor="ctr"/>
          <a:lstStyle/>
          <a:p>
            <a:pPr>
              <a:defRPr/>
            </a:pPr>
            <a:endParaRPr lang="en-US">
              <a:latin typeface="Arial" pitchFamily="34" charset="0"/>
            </a:endParaRPr>
          </a:p>
        </p:txBody>
      </p:sp>
      <p:pic>
        <p:nvPicPr>
          <p:cNvPr id="5" name="Picture 5" descr="Vertical_RGB_600"/>
          <p:cNvPicPr>
            <a:picLocks noChangeAspect="1" noChangeArrowheads="1"/>
          </p:cNvPicPr>
          <p:nvPr/>
        </p:nvPicPr>
        <p:blipFill>
          <a:blip r:embed="rId2"/>
          <a:srcRect/>
          <a:stretch>
            <a:fillRect/>
          </a:stretch>
        </p:blipFill>
        <p:spPr bwMode="auto">
          <a:xfrm>
            <a:off x="2600325" y="5010150"/>
            <a:ext cx="1673225" cy="1371600"/>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a:srcRect/>
          <a:stretch>
            <a:fillRect/>
          </a:stretch>
        </p:blipFill>
        <p:spPr bwMode="auto">
          <a:xfrm>
            <a:off x="4810125" y="5010150"/>
            <a:ext cx="1447800" cy="1371600"/>
          </a:xfrm>
          <a:prstGeom prst="rect">
            <a:avLst/>
          </a:prstGeom>
          <a:noFill/>
          <a:ln w="9525">
            <a:noFill/>
            <a:miter lim="800000"/>
            <a:headEnd/>
            <a:tailEnd/>
          </a:ln>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smtClean="0"/>
              <a:t>Click to edit Master title style</a:t>
            </a:r>
            <a:endParaRPr lang="en-US"/>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smtClean="0"/>
              <a:t>Click to edit Master subtitle style</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82875E9-7744-4E7A-8253-8259803CE857}"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DC267D88-935C-44D3-87C9-015F3C3EE44C}"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3C5268A-5A4B-4302-BAC4-54F7A96AB014}"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F5DAAA68-EAC5-4461-8F23-215245C9A243}" type="slidenum">
              <a:rPr lang="en-US"/>
              <a:pPr>
                <a:defRPr/>
              </a:pPr>
              <a:t>‹#›</a:t>
            </a:fld>
            <a:endParaRPr lang="en-US" sz="120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CA03DB2B-7145-4393-B2DD-569A101C5D8D}"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C933F4BA-E640-437E-8B0B-CE735AC124F7}" type="slidenum">
              <a:rPr lang="en-US"/>
              <a:pPr>
                <a:defRPr/>
              </a:pPr>
              <a:t>‹#›</a:t>
            </a:fld>
            <a:endParaRPr lang="en-US" sz="120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D2C9D6F-B3AD-4343-AF35-E43118C92E3C}" type="slidenum">
              <a:rPr lang="en-US"/>
              <a:pPr>
                <a:defRPr/>
              </a:pPr>
              <a:t>‹#›</a:t>
            </a:fld>
            <a:endParaRPr lang="en-US" sz="120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0D449EB5-92B0-4875-8C57-38F16C95ED18}"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D277E368-5F05-45CB-94A6-9510F078E9A0}"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2AAD216-FD5F-4E76-B685-A72C5A3FD308}"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8E3DA1E7-9B74-4F0D-8484-AFCF2B568F6A}" type="slidenum">
              <a:rPr lang="en-US"/>
              <a:pPr>
                <a:defRPr/>
              </a:pPr>
              <a:t>‹#›</a:t>
            </a:fld>
            <a:endParaRPr lang="en-US" sz="120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29DC7C0E-202C-4B56-A0D2-E0D58AE5670C}"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249BFFE7-E3D1-44A7-89D0-E70333839AC9}" type="slidenum">
              <a:rPr lang="en-US"/>
              <a:pPr>
                <a:defRPr/>
              </a:pPr>
              <a:t>‹#›</a:t>
            </a:fld>
            <a:endParaRPr lang="en-US" sz="120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473DF3D5-6F6D-4214-9382-1E89B9255A79}" type="slidenum">
              <a:rPr lang="en-US"/>
              <a:pPr>
                <a:defRPr/>
              </a:pPr>
              <a:t>‹#›</a:t>
            </a:fld>
            <a:endParaRPr lang="en-US" sz="120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1B661667-5059-41FC-91FA-82D89F3AB128}" type="slidenum">
              <a:rPr lang="en-US"/>
              <a:pPr>
                <a:defRPr/>
              </a:pPr>
              <a:t>‹#›</a:t>
            </a:fld>
            <a:endParaRPr lang="en-US" sz="120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B0B3838-6C44-41FF-A1C7-3284A16FC4A6}"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A307D60-9E3B-499D-A0BE-86942F9BB8D8}" type="slidenum">
              <a:rPr lang="en-US"/>
              <a:pPr>
                <a:defRPr/>
              </a:pPr>
              <a:t>‹#›</a:t>
            </a:fld>
            <a:endParaRPr lang="en-US" sz="120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4.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923925" y="274638"/>
            <a:ext cx="77628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923925" y="1600200"/>
            <a:ext cx="7762875"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969696"/>
                </a:solidFill>
                <a:latin typeface="Arial" pitchFamily="34" charset="0"/>
              </a:defRPr>
            </a:lvl1pPr>
          </a:lstStyle>
          <a:p>
            <a:pPr>
              <a:defRPr/>
            </a:pPr>
            <a:fld id="{8BBBFD10-DDA8-49CE-8E24-65D580F69101}" type="slidenum">
              <a:rPr lang="en-US"/>
              <a:pPr>
                <a:defRPr/>
              </a:pPr>
              <a:t>‹#›</a:t>
            </a:fld>
            <a:endParaRPr lang="en-US" sz="1200"/>
          </a:p>
        </p:txBody>
      </p:sp>
      <p:sp>
        <p:nvSpPr>
          <p:cNvPr id="3078" name="Line 6"/>
          <p:cNvSpPr>
            <a:spLocks noChangeShapeType="1"/>
          </p:cNvSpPr>
          <p:nvPr/>
        </p:nvSpPr>
        <p:spPr bwMode="auto">
          <a:xfrm>
            <a:off x="1270000" y="6477000"/>
            <a:ext cx="7569200" cy="0"/>
          </a:xfrm>
          <a:prstGeom prst="line">
            <a:avLst/>
          </a:prstGeom>
          <a:noFill/>
          <a:ln w="9525">
            <a:solidFill>
              <a:schemeClr val="tx1"/>
            </a:solidFill>
            <a:round/>
            <a:headEnd/>
            <a:tailEnd/>
          </a:ln>
          <a:effectLst/>
        </p:spPr>
        <p:txBody>
          <a:bodyPr/>
          <a:lstStyle/>
          <a:p>
            <a:pPr>
              <a:defRPr/>
            </a:pPr>
            <a:endParaRPr lang="en-US">
              <a:latin typeface="Arial" pitchFamily="34" charset="0"/>
            </a:endParaRPr>
          </a:p>
        </p:txBody>
      </p:sp>
      <p:sp>
        <p:nvSpPr>
          <p:cNvPr id="3079" name="Rectangle 7"/>
          <p:cNvSpPr>
            <a:spLocks noGrp="1" noChangeArrowheads="1"/>
          </p:cNvSpPr>
          <p:nvPr>
            <p:ph type="ftr" sz="quarter" idx="3"/>
          </p:nvPr>
        </p:nvSpPr>
        <p:spPr bwMode="auto">
          <a:xfrm>
            <a:off x="685800" y="6096000"/>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969696"/>
                </a:solidFill>
                <a:latin typeface="Arial" pitchFamily="34" charset="0"/>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784" r:id="rId1"/>
    <p:sldLayoutId id="2147483750" r:id="rId2"/>
    <p:sldLayoutId id="2147483749" r:id="rId3"/>
    <p:sldLayoutId id="2147483748" r:id="rId4"/>
    <p:sldLayoutId id="2147483747" r:id="rId5"/>
    <p:sldLayoutId id="2147483746" r:id="rId6"/>
    <p:sldLayoutId id="2147483745" r:id="rId7"/>
    <p:sldLayoutId id="2147483744" r:id="rId8"/>
    <p:sldLayoutId id="2147483743" r:id="rId9"/>
    <p:sldLayoutId id="2147483742" r:id="rId10"/>
    <p:sldLayoutId id="2147483741" r:id="rId11"/>
    <p:sldLayoutId id="2147483740" r:id="rId12"/>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pitchFamily="34" charset="0"/>
        </a:defRPr>
      </a:lvl2pPr>
      <a:lvl3pPr algn="l" rtl="0" eaLnBrk="0" fontAlgn="base" hangingPunct="0">
        <a:spcBef>
          <a:spcPct val="0"/>
        </a:spcBef>
        <a:spcAft>
          <a:spcPct val="0"/>
        </a:spcAft>
        <a:defRPr sz="3600" b="1">
          <a:solidFill>
            <a:schemeClr val="tx1"/>
          </a:solidFill>
          <a:latin typeface="Arial" pitchFamily="34" charset="0"/>
        </a:defRPr>
      </a:lvl3pPr>
      <a:lvl4pPr algn="l" rtl="0" eaLnBrk="0" fontAlgn="base" hangingPunct="0">
        <a:spcBef>
          <a:spcPct val="0"/>
        </a:spcBef>
        <a:spcAft>
          <a:spcPct val="0"/>
        </a:spcAft>
        <a:defRPr sz="3600" b="1">
          <a:solidFill>
            <a:schemeClr val="tx1"/>
          </a:solidFill>
          <a:latin typeface="Arial" pitchFamily="34" charset="0"/>
        </a:defRPr>
      </a:lvl4pPr>
      <a:lvl5pPr algn="l" rtl="0" eaLnBrk="0" fontAlgn="base" hangingPunct="0">
        <a:spcBef>
          <a:spcPct val="0"/>
        </a:spcBef>
        <a:spcAft>
          <a:spcPct val="0"/>
        </a:spcAft>
        <a:defRPr sz="3600" b="1">
          <a:solidFill>
            <a:schemeClr val="tx1"/>
          </a:solidFill>
          <a:latin typeface="Arial" pitchFamily="34" charset="0"/>
        </a:defRPr>
      </a:lvl5pPr>
      <a:lvl6pPr marL="457200" algn="l" rtl="0" fontAlgn="base">
        <a:spcBef>
          <a:spcPct val="0"/>
        </a:spcBef>
        <a:spcAft>
          <a:spcPct val="0"/>
        </a:spcAft>
        <a:defRPr sz="3600" b="1">
          <a:solidFill>
            <a:schemeClr val="tx1"/>
          </a:solidFill>
          <a:latin typeface="Arial" pitchFamily="34" charset="0"/>
        </a:defRPr>
      </a:lvl6pPr>
      <a:lvl7pPr marL="914400" algn="l" rtl="0" fontAlgn="base">
        <a:spcBef>
          <a:spcPct val="0"/>
        </a:spcBef>
        <a:spcAft>
          <a:spcPct val="0"/>
        </a:spcAft>
        <a:defRPr sz="3600" b="1">
          <a:solidFill>
            <a:schemeClr val="tx1"/>
          </a:solidFill>
          <a:latin typeface="Arial" pitchFamily="34" charset="0"/>
        </a:defRPr>
      </a:lvl7pPr>
      <a:lvl8pPr marL="1371600" algn="l" rtl="0" fontAlgn="base">
        <a:spcBef>
          <a:spcPct val="0"/>
        </a:spcBef>
        <a:spcAft>
          <a:spcPct val="0"/>
        </a:spcAft>
        <a:defRPr sz="3600" b="1">
          <a:solidFill>
            <a:schemeClr val="tx1"/>
          </a:solidFill>
          <a:latin typeface="Arial" pitchFamily="34" charset="0"/>
        </a:defRPr>
      </a:lvl8pPr>
      <a:lvl9pPr marL="1828800" algn="l" rtl="0" fontAlgn="base">
        <a:spcBef>
          <a:spcPct val="0"/>
        </a:spcBef>
        <a:spcAft>
          <a:spcPct val="0"/>
        </a:spcAft>
        <a:defRPr sz="3600" b="1">
          <a:solidFill>
            <a:schemeClr val="tx1"/>
          </a:solidFill>
          <a:latin typeface="Arial" pitchFamily="34"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2" r:id="rId1"/>
    <p:sldLayoutId id="2147483761" r:id="rId2"/>
    <p:sldLayoutId id="2147483760" r:id="rId3"/>
    <p:sldLayoutId id="2147483759" r:id="rId4"/>
    <p:sldLayoutId id="2147483758" r:id="rId5"/>
    <p:sldLayoutId id="2147483757" r:id="rId6"/>
    <p:sldLayoutId id="2147483756" r:id="rId7"/>
    <p:sldLayoutId id="2147483755" r:id="rId8"/>
    <p:sldLayoutId id="2147483754" r:id="rId9"/>
    <p:sldLayoutId id="2147483753" r:id="rId10"/>
    <p:sldLayoutId id="2147483752" r:id="rId11"/>
    <p:sldLayoutId id="214748375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p:spPr>
        <p:txBody>
          <a:bodyPr wrap="none" anchor="ctr"/>
          <a:lstStyle/>
          <a:p>
            <a:pPr>
              <a:defRPr/>
            </a:pPr>
            <a:endParaRPr lang="en-US">
              <a:latin typeface="Arial" pitchFamily="34" charset="0"/>
            </a:endParaRPr>
          </a:p>
        </p:txBody>
      </p:sp>
      <p:sp>
        <p:nvSpPr>
          <p:cNvPr id="27651" name="Rectangle 3"/>
          <p:cNvSpPr>
            <a:spLocks noGrp="1" noChangeArrowheads="1"/>
          </p:cNvSpPr>
          <p:nvPr>
            <p:ph type="title"/>
          </p:nvPr>
        </p:nvSpPr>
        <p:spPr bwMode="auto">
          <a:xfrm>
            <a:off x="923925" y="274638"/>
            <a:ext cx="77628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7652" name="Rectangle 4"/>
          <p:cNvSpPr>
            <a:spLocks noGrp="1" noChangeArrowheads="1"/>
          </p:cNvSpPr>
          <p:nvPr>
            <p:ph type="body" idx="1"/>
          </p:nvPr>
        </p:nvSpPr>
        <p:spPr bwMode="auto">
          <a:xfrm>
            <a:off x="923925" y="1600200"/>
            <a:ext cx="7762875"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969696"/>
                </a:solidFill>
                <a:latin typeface="Arial" charset="0"/>
              </a:defRPr>
            </a:lvl1pPr>
          </a:lstStyle>
          <a:p>
            <a:pPr>
              <a:defRPr/>
            </a:pPr>
            <a:fld id="{53215288-7728-4BB5-8B4F-E97144AC8CDF}" type="slidenum">
              <a:rPr lang="en-US"/>
              <a:pPr>
                <a:defRPr/>
              </a:pPr>
              <a:t>‹#›</a:t>
            </a:fld>
            <a:endParaRPr lang="en-US" sz="1200"/>
          </a:p>
        </p:txBody>
      </p:sp>
      <p:sp>
        <p:nvSpPr>
          <p:cNvPr id="1030" name="Line 6"/>
          <p:cNvSpPr>
            <a:spLocks noChangeShapeType="1"/>
          </p:cNvSpPr>
          <p:nvPr/>
        </p:nvSpPr>
        <p:spPr bwMode="auto">
          <a:xfrm>
            <a:off x="1270000" y="6477000"/>
            <a:ext cx="7569200" cy="0"/>
          </a:xfrm>
          <a:prstGeom prst="line">
            <a:avLst/>
          </a:prstGeom>
          <a:noFill/>
          <a:ln w="9525">
            <a:solidFill>
              <a:schemeClr val="tx1"/>
            </a:solidFill>
            <a:round/>
            <a:headEnd/>
            <a:tailEnd/>
          </a:ln>
          <a:extLst/>
        </p:spPr>
        <p:txBody>
          <a:bodyPr/>
          <a:lstStyle/>
          <a:p>
            <a:pPr>
              <a:defRPr/>
            </a:pPr>
            <a:endParaRPr lang="en-US">
              <a:latin typeface="Arial" pitchFamily="34" charset="0"/>
            </a:endParaRPr>
          </a:p>
        </p:txBody>
      </p:sp>
      <p:sp>
        <p:nvSpPr>
          <p:cNvPr id="3079" name="Rectangle 7"/>
          <p:cNvSpPr>
            <a:spLocks noGrp="1" noChangeArrowheads="1"/>
          </p:cNvSpPr>
          <p:nvPr>
            <p:ph type="ftr" sz="quarter" idx="3"/>
          </p:nvPr>
        </p:nvSpPr>
        <p:spPr bwMode="auto">
          <a:xfrm>
            <a:off x="685800" y="6096000"/>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969696"/>
                </a:solidFill>
                <a:latin typeface="Arial" charset="0"/>
              </a:defRPr>
            </a:lvl1pPr>
          </a:lstStyle>
          <a:p>
            <a:pPr>
              <a:defRPr/>
            </a:pPr>
            <a:endParaRPr lang="en-US"/>
          </a:p>
        </p:txBody>
      </p:sp>
      <p:pic>
        <p:nvPicPr>
          <p:cNvPr id="27656" name="Picture 8" descr="Vertical_RGB_600"/>
          <p:cNvPicPr>
            <a:picLocks noChangeAspect="1" noChangeArrowheads="1"/>
          </p:cNvPicPr>
          <p:nvPr/>
        </p:nvPicPr>
        <p:blipFill>
          <a:blip r:embed="rId14"/>
          <a:srcRect/>
          <a:stretch>
            <a:fillRect/>
          </a:stretch>
        </p:blipFill>
        <p:spPr bwMode="auto">
          <a:xfrm>
            <a:off x="6580188" y="5829300"/>
            <a:ext cx="1116012" cy="914400"/>
          </a:xfrm>
          <a:prstGeom prst="rect">
            <a:avLst/>
          </a:prstGeom>
          <a:noFill/>
          <a:ln w="9525">
            <a:noFill/>
            <a:miter lim="800000"/>
            <a:headEnd/>
            <a:tailEnd/>
          </a:ln>
        </p:spPr>
      </p:pic>
      <p:pic>
        <p:nvPicPr>
          <p:cNvPr id="27657" name="Picture 9" descr="logo_2004"/>
          <p:cNvPicPr>
            <a:picLocks noChangeAspect="1" noChangeArrowheads="1"/>
          </p:cNvPicPr>
          <p:nvPr/>
        </p:nvPicPr>
        <p:blipFill>
          <a:blip r:embed="rId15"/>
          <a:srcRect/>
          <a:stretch>
            <a:fillRect/>
          </a:stretch>
        </p:blipFill>
        <p:spPr bwMode="auto">
          <a:xfrm>
            <a:off x="7950200" y="5829300"/>
            <a:ext cx="965200" cy="914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85" r:id="rId1"/>
    <p:sldLayoutId id="2147483772" r:id="rId2"/>
    <p:sldLayoutId id="2147483771" r:id="rId3"/>
    <p:sldLayoutId id="2147483770" r:id="rId4"/>
    <p:sldLayoutId id="2147483769" r:id="rId5"/>
    <p:sldLayoutId id="2147483768" r:id="rId6"/>
    <p:sldLayoutId id="2147483767" r:id="rId7"/>
    <p:sldLayoutId id="2147483766" r:id="rId8"/>
    <p:sldLayoutId id="2147483765" r:id="rId9"/>
    <p:sldLayoutId id="2147483764" r:id="rId10"/>
    <p:sldLayoutId id="2147483763" r:id="rId11"/>
    <p:sldLayoutId id="2147483786" r:id="rId12"/>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eaLnBrk="1" fontAlgn="base" hangingPunct="1">
        <a:spcBef>
          <a:spcPct val="0"/>
        </a:spcBef>
        <a:spcAft>
          <a:spcPct val="0"/>
        </a:spcAft>
        <a:defRPr sz="3600" b="1">
          <a:solidFill>
            <a:schemeClr val="tx1"/>
          </a:solidFill>
          <a:latin typeface="Arial" charset="0"/>
        </a:defRPr>
      </a:lvl6pPr>
      <a:lvl7pPr marL="914400" algn="l" rtl="0" eaLnBrk="1" fontAlgn="base" hangingPunct="1">
        <a:spcBef>
          <a:spcPct val="0"/>
        </a:spcBef>
        <a:spcAft>
          <a:spcPct val="0"/>
        </a:spcAft>
        <a:defRPr sz="3600" b="1">
          <a:solidFill>
            <a:schemeClr val="tx1"/>
          </a:solidFill>
          <a:latin typeface="Arial" charset="0"/>
        </a:defRPr>
      </a:lvl7pPr>
      <a:lvl8pPr marL="1371600" algn="l" rtl="0" eaLnBrk="1" fontAlgn="base" hangingPunct="1">
        <a:spcBef>
          <a:spcPct val="0"/>
        </a:spcBef>
        <a:spcAft>
          <a:spcPct val="0"/>
        </a:spcAft>
        <a:defRPr sz="3600" b="1">
          <a:solidFill>
            <a:schemeClr val="tx1"/>
          </a:solidFill>
          <a:latin typeface="Arial" charset="0"/>
        </a:defRPr>
      </a:lvl8pPr>
      <a:lvl9pPr marL="1828800" algn="l" rtl="0" eaLnBrk="1" fontAlgn="base" hangingPunct="1">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eaLnBrk="1" fontAlgn="base" hangingPunct="1">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eaLnBrk="1" fontAlgn="base" hangingPunct="1">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eaLnBrk="1" fontAlgn="base" hangingPunct="1">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eaLnBrk="1" fontAlgn="base" hangingPunct="1">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83" r:id="rId1"/>
    <p:sldLayoutId id="2147483782" r:id="rId2"/>
    <p:sldLayoutId id="2147483781" r:id="rId3"/>
    <p:sldLayoutId id="2147483780" r:id="rId4"/>
    <p:sldLayoutId id="2147483779" r:id="rId5"/>
    <p:sldLayoutId id="2147483778" r:id="rId6"/>
    <p:sldLayoutId id="2147483777" r:id="rId7"/>
    <p:sldLayoutId id="2147483776" r:id="rId8"/>
    <p:sldLayoutId id="2147483775" r:id="rId9"/>
    <p:sldLayoutId id="2147483774" r:id="rId10"/>
    <p:sldLayoutId id="214748377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a:xfrm>
            <a:off x="700314" y="1260475"/>
            <a:ext cx="7772400" cy="2184400"/>
          </a:xfrm>
        </p:spPr>
        <p:txBody>
          <a:bodyPr/>
          <a:lstStyle/>
          <a:p>
            <a:pPr eaLnBrk="1" hangingPunct="1">
              <a:defRPr/>
            </a:pPr>
            <a:r>
              <a:rPr lang="en-US" cap="all" dirty="0" smtClean="0"/>
              <a:t>Context of Decision Making</a:t>
            </a:r>
          </a:p>
        </p:txBody>
      </p:sp>
      <p:sp>
        <p:nvSpPr>
          <p:cNvPr id="55299" name="Text Box 6"/>
          <p:cNvSpPr txBox="1">
            <a:spLocks noChangeArrowheads="1"/>
          </p:cNvSpPr>
          <p:nvPr/>
        </p:nvSpPr>
        <p:spPr bwMode="auto">
          <a:xfrm>
            <a:off x="6713538" y="4197350"/>
            <a:ext cx="2324100" cy="366713"/>
          </a:xfrm>
          <a:prstGeom prst="rect">
            <a:avLst/>
          </a:prstGeom>
          <a:noFill/>
          <a:ln w="9525">
            <a:noFill/>
            <a:miter lim="800000"/>
            <a:headEnd/>
            <a:tailEnd/>
          </a:ln>
        </p:spPr>
        <p:txBody>
          <a:bodyPr>
            <a:spAutoFit/>
          </a:bodyPr>
          <a:lstStyle/>
          <a:p>
            <a:pPr algn="ctr">
              <a:spcBef>
                <a:spcPct val="50000"/>
              </a:spcBef>
            </a:pPr>
            <a:r>
              <a:rPr lang="en-US" b="1" i="1"/>
              <a:t>Module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pPr algn="ctr" eaLnBrk="1" hangingPunct="1"/>
            <a:r>
              <a:rPr lang="en-US" smtClean="0"/>
              <a:t>Assessment of Data Use Constraints Tool</a:t>
            </a:r>
          </a:p>
        </p:txBody>
      </p:sp>
      <p:sp>
        <p:nvSpPr>
          <p:cNvPr id="73730" name="Rectangle 3"/>
          <p:cNvSpPr>
            <a:spLocks noGrp="1" noChangeArrowheads="1"/>
          </p:cNvSpPr>
          <p:nvPr>
            <p:ph idx="1"/>
          </p:nvPr>
        </p:nvSpPr>
        <p:spPr>
          <a:xfrm>
            <a:off x="534988" y="1600200"/>
            <a:ext cx="8362950" cy="4967288"/>
          </a:xfrm>
        </p:spPr>
        <p:txBody>
          <a:bodyPr/>
          <a:lstStyle/>
          <a:p>
            <a:pPr eaLnBrk="1" hangingPunct="1"/>
            <a:r>
              <a:rPr lang="en-US" smtClean="0"/>
              <a:t>Purpose</a:t>
            </a:r>
          </a:p>
          <a:p>
            <a:pPr lvl="1" eaLnBrk="1" hangingPunct="1"/>
            <a:r>
              <a:rPr lang="en-US" sz="2200" smtClean="0"/>
              <a:t>To improve understanding of the demand for data and the constraints to data use</a:t>
            </a:r>
          </a:p>
          <a:p>
            <a:pPr eaLnBrk="1" hangingPunct="1"/>
            <a:r>
              <a:rPr lang="en-US" smtClean="0"/>
              <a:t>Description</a:t>
            </a:r>
          </a:p>
          <a:p>
            <a:pPr lvl="1" eaLnBrk="1" hangingPunct="1"/>
            <a:r>
              <a:rPr lang="en-US" sz="2200" smtClean="0"/>
              <a:t>Key informant interview guide designed to identify constraints</a:t>
            </a:r>
          </a:p>
          <a:p>
            <a:pPr lvl="1" eaLnBrk="1" hangingPunct="1"/>
            <a:r>
              <a:rPr lang="en-US" sz="2200" smtClean="0"/>
              <a:t>Identifies effective practices in data use</a:t>
            </a:r>
          </a:p>
          <a:p>
            <a:pPr lvl="1" eaLnBrk="1" hangingPunct="1"/>
            <a:r>
              <a:rPr lang="en-US" sz="2200" smtClean="0"/>
              <a:t>Two versions – Facility-level assessment &amp; national and subnational assessments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ChangeArrowheads="1"/>
          </p:cNvSpPr>
          <p:nvPr/>
        </p:nvSpPr>
        <p:spPr bwMode="auto">
          <a:xfrm>
            <a:off x="0" y="1403350"/>
            <a:ext cx="9144000" cy="0"/>
          </a:xfrm>
          <a:prstGeom prst="rect">
            <a:avLst/>
          </a:prstGeom>
          <a:noFill/>
          <a:ln w="9525">
            <a:noFill/>
            <a:miter lim="800000"/>
            <a:headEnd/>
            <a:tailEnd/>
          </a:ln>
        </p:spPr>
        <p:txBody>
          <a:bodyPr wrap="none" anchor="ctr">
            <a:spAutoFit/>
          </a:bodyPr>
          <a:lstStyle/>
          <a:p>
            <a:endParaRPr lang="en-US"/>
          </a:p>
        </p:txBody>
      </p:sp>
      <p:sp>
        <p:nvSpPr>
          <p:cNvPr id="75778" name="Line 3"/>
          <p:cNvSpPr>
            <a:spLocks noChangeShapeType="1"/>
          </p:cNvSpPr>
          <p:nvPr/>
        </p:nvSpPr>
        <p:spPr bwMode="auto">
          <a:xfrm>
            <a:off x="3829050" y="-7270750"/>
            <a:ext cx="0" cy="0"/>
          </a:xfrm>
          <a:prstGeom prst="line">
            <a:avLst/>
          </a:prstGeom>
          <a:noFill/>
          <a:ln w="12700" cap="rnd">
            <a:solidFill>
              <a:srgbClr val="000080"/>
            </a:solidFill>
            <a:round/>
            <a:headEnd/>
            <a:tailEnd/>
          </a:ln>
        </p:spPr>
        <p:txBody>
          <a:bodyPr/>
          <a:lstStyle/>
          <a:p>
            <a:endParaRPr lang="en-US"/>
          </a:p>
        </p:txBody>
      </p:sp>
      <p:sp>
        <p:nvSpPr>
          <p:cNvPr id="75779" name="Rectangle 4"/>
          <p:cNvSpPr>
            <a:spLocks noChangeArrowheads="1"/>
          </p:cNvSpPr>
          <p:nvPr/>
        </p:nvSpPr>
        <p:spPr bwMode="auto">
          <a:xfrm>
            <a:off x="0" y="-5435600"/>
            <a:ext cx="9144000" cy="0"/>
          </a:xfrm>
          <a:prstGeom prst="rect">
            <a:avLst/>
          </a:prstGeom>
          <a:noFill/>
          <a:ln w="9525">
            <a:noFill/>
            <a:miter lim="800000"/>
            <a:headEnd/>
            <a:tailEnd/>
          </a:ln>
        </p:spPr>
        <p:txBody>
          <a:bodyPr wrap="none" anchor="ctr">
            <a:spAutoFit/>
          </a:bodyPr>
          <a:lstStyle/>
          <a:p>
            <a:endParaRPr lang="en-US"/>
          </a:p>
        </p:txBody>
      </p:sp>
      <p:sp>
        <p:nvSpPr>
          <p:cNvPr id="75780" name="Rectangle 5"/>
          <p:cNvSpPr>
            <a:spLocks noChangeArrowheads="1"/>
          </p:cNvSpPr>
          <p:nvPr/>
        </p:nvSpPr>
        <p:spPr bwMode="auto">
          <a:xfrm>
            <a:off x="0" y="-9070975"/>
            <a:ext cx="4629150" cy="0"/>
          </a:xfrm>
          <a:prstGeom prst="rect">
            <a:avLst/>
          </a:prstGeom>
          <a:solidFill>
            <a:srgbClr val="000080"/>
          </a:solidFill>
          <a:ln w="9525">
            <a:noFill/>
            <a:miter lim="800000"/>
            <a:headEnd/>
            <a:tailEnd/>
          </a:ln>
        </p:spPr>
        <p:txBody>
          <a:bodyPr wrap="none" anchor="ctr">
            <a:spAutoFit/>
          </a:bodyPr>
          <a:lstStyle/>
          <a:p>
            <a:endParaRPr lang="en-US"/>
          </a:p>
        </p:txBody>
      </p:sp>
      <p:sp>
        <p:nvSpPr>
          <p:cNvPr id="75781" name="Rectangle 6"/>
          <p:cNvSpPr>
            <a:spLocks noChangeArrowheads="1"/>
          </p:cNvSpPr>
          <p:nvPr/>
        </p:nvSpPr>
        <p:spPr bwMode="auto">
          <a:xfrm>
            <a:off x="0" y="-3705225"/>
            <a:ext cx="9144000" cy="0"/>
          </a:xfrm>
          <a:prstGeom prst="rect">
            <a:avLst/>
          </a:prstGeom>
          <a:noFill/>
          <a:ln w="9525">
            <a:noFill/>
            <a:miter lim="800000"/>
            <a:headEnd/>
            <a:tailEnd/>
          </a:ln>
        </p:spPr>
        <p:txBody>
          <a:bodyPr wrap="none" anchor="ctr">
            <a:spAutoFit/>
          </a:bodyPr>
          <a:lstStyle/>
          <a:p>
            <a:endParaRPr lang="en-US"/>
          </a:p>
        </p:txBody>
      </p:sp>
      <p:sp>
        <p:nvSpPr>
          <p:cNvPr id="75782" name="Rectangle 7"/>
          <p:cNvSpPr>
            <a:spLocks noChangeArrowheads="1"/>
          </p:cNvSpPr>
          <p:nvPr/>
        </p:nvSpPr>
        <p:spPr bwMode="auto">
          <a:xfrm>
            <a:off x="0" y="449263"/>
            <a:ext cx="9144000" cy="0"/>
          </a:xfrm>
          <a:prstGeom prst="rect">
            <a:avLst/>
          </a:prstGeom>
          <a:noFill/>
          <a:ln w="9525">
            <a:noFill/>
            <a:miter lim="800000"/>
            <a:headEnd/>
            <a:tailEnd/>
          </a:ln>
        </p:spPr>
        <p:txBody>
          <a:bodyPr wrap="none" anchor="ctr">
            <a:spAutoFit/>
          </a:bodyPr>
          <a:lstStyle/>
          <a:p>
            <a:endParaRPr lang="en-US"/>
          </a:p>
        </p:txBody>
      </p:sp>
      <p:sp>
        <p:nvSpPr>
          <p:cNvPr id="75783" name="Rectangle 8"/>
          <p:cNvSpPr>
            <a:spLocks noChangeArrowheads="1"/>
          </p:cNvSpPr>
          <p:nvPr/>
        </p:nvSpPr>
        <p:spPr bwMode="auto">
          <a:xfrm>
            <a:off x="0" y="5740400"/>
            <a:ext cx="9144000" cy="0"/>
          </a:xfrm>
          <a:prstGeom prst="rect">
            <a:avLst/>
          </a:prstGeom>
          <a:noFill/>
          <a:ln w="9525">
            <a:noFill/>
            <a:miter lim="800000"/>
            <a:headEnd/>
            <a:tailEnd/>
          </a:ln>
        </p:spPr>
        <p:txBody>
          <a:bodyPr wrap="none" anchor="ctr">
            <a:spAutoFit/>
          </a:bodyPr>
          <a:lstStyle/>
          <a:p>
            <a:endParaRPr lang="en-US"/>
          </a:p>
        </p:txBody>
      </p:sp>
      <p:sp>
        <p:nvSpPr>
          <p:cNvPr id="75784" name="Rectangle 9"/>
          <p:cNvSpPr>
            <a:spLocks noChangeArrowheads="1"/>
          </p:cNvSpPr>
          <p:nvPr/>
        </p:nvSpPr>
        <p:spPr bwMode="auto">
          <a:xfrm>
            <a:off x="0" y="7392988"/>
            <a:ext cx="184150" cy="685800"/>
          </a:xfrm>
          <a:prstGeom prst="rect">
            <a:avLst/>
          </a:prstGeom>
          <a:noFill/>
          <a:ln w="9525">
            <a:noFill/>
            <a:miter lim="800000"/>
            <a:headEnd/>
            <a:tailEnd/>
          </a:ln>
        </p:spPr>
        <p:txBody>
          <a:bodyPr wrap="none" anchor="ctr">
            <a:spAutoFit/>
          </a:bodyPr>
          <a:lstStyle/>
          <a:p>
            <a:pPr>
              <a:tabLst>
                <a:tab pos="457200" algn="r"/>
                <a:tab pos="2743200" algn="ctr"/>
                <a:tab pos="5486400" algn="r"/>
              </a:tabLst>
            </a:pPr>
            <a:r>
              <a:rPr lang="en-US" sz="1200">
                <a:cs typeface="Times New Roman" pitchFamily="18" charset="0"/>
              </a:rPr>
              <a:t/>
            </a:r>
            <a:br>
              <a:rPr lang="en-US" sz="1200">
                <a:cs typeface="Times New Roman" pitchFamily="18" charset="0"/>
              </a:rPr>
            </a:br>
            <a:endParaRPr lang="en-US" sz="900"/>
          </a:p>
          <a:p>
            <a:pPr eaLnBrk="0" hangingPunct="0">
              <a:tabLst>
                <a:tab pos="457200" algn="r"/>
                <a:tab pos="2743200" algn="ctr"/>
                <a:tab pos="5486400" algn="r"/>
              </a:tabLst>
            </a:pPr>
            <a:endParaRPr lang="en-US"/>
          </a:p>
        </p:txBody>
      </p:sp>
      <p:sp>
        <p:nvSpPr>
          <p:cNvPr id="75785" name="Rectangle 10"/>
          <p:cNvSpPr>
            <a:spLocks noChangeArrowheads="1"/>
          </p:cNvSpPr>
          <p:nvPr/>
        </p:nvSpPr>
        <p:spPr bwMode="auto">
          <a:xfrm>
            <a:off x="0" y="13914438"/>
            <a:ext cx="9144000" cy="0"/>
          </a:xfrm>
          <a:prstGeom prst="rect">
            <a:avLst/>
          </a:prstGeom>
          <a:noFill/>
          <a:ln w="9525">
            <a:noFill/>
            <a:miter lim="800000"/>
            <a:headEnd/>
            <a:tailEnd/>
          </a:ln>
        </p:spPr>
        <p:txBody>
          <a:bodyPr wrap="none" anchor="ctr">
            <a:spAutoFit/>
          </a:bodyPr>
          <a:lstStyle/>
          <a:p>
            <a:endParaRPr lang="en-US"/>
          </a:p>
        </p:txBody>
      </p:sp>
      <p:sp>
        <p:nvSpPr>
          <p:cNvPr id="75786" name="Title 12"/>
          <p:cNvSpPr>
            <a:spLocks noGrp="1"/>
          </p:cNvSpPr>
          <p:nvPr>
            <p:ph type="title"/>
          </p:nvPr>
        </p:nvSpPr>
        <p:spPr>
          <a:xfrm>
            <a:off x="571500" y="274638"/>
            <a:ext cx="8358188" cy="754062"/>
          </a:xfrm>
        </p:spPr>
        <p:txBody>
          <a:bodyPr/>
          <a:lstStyle/>
          <a:p>
            <a:pPr algn="ctr" eaLnBrk="1" hangingPunct="1"/>
            <a:r>
              <a:rPr lang="en-US" sz="3200" smtClean="0"/>
              <a:t>Assessment of Data Use Constraints Tool</a:t>
            </a:r>
          </a:p>
        </p:txBody>
      </p:sp>
      <p:graphicFrame>
        <p:nvGraphicFramePr>
          <p:cNvPr id="75815" name="Group 39"/>
          <p:cNvGraphicFramePr>
            <a:graphicFrameLocks noGrp="1"/>
          </p:cNvGraphicFramePr>
          <p:nvPr>
            <p:ph idx="1"/>
          </p:nvPr>
        </p:nvGraphicFramePr>
        <p:xfrm>
          <a:off x="844550" y="1046163"/>
          <a:ext cx="7823200" cy="4459289"/>
        </p:xfrm>
        <a:graphic>
          <a:graphicData uri="http://schemas.openxmlformats.org/drawingml/2006/table">
            <a:tbl>
              <a:tblPr/>
              <a:tblGrid>
                <a:gridCol w="846138"/>
                <a:gridCol w="6977062"/>
              </a:tblGrid>
              <a:tr h="41592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FFFFFF"/>
                          </a:solidFill>
                          <a:effectLst/>
                          <a:latin typeface="Arial Black" pitchFamily="34" charset="0"/>
                          <a:ea typeface="Times New Roman" pitchFamily="18" charset="0"/>
                          <a:cs typeface="Arial" charset="0"/>
                        </a:rPr>
                        <a:t>Technical Constraints</a:t>
                      </a:r>
                      <a:endParaRPr kumimoji="0" lang="en-US" sz="16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0080"/>
                    </a:solidFill>
                  </a:tcPr>
                </a:tc>
                <a:tc hMerge="1">
                  <a:txBody>
                    <a:bodyPr/>
                    <a:lstStyle/>
                    <a:p>
                      <a:endParaRPr lang="en-US"/>
                    </a:p>
                  </a:txBody>
                  <a:tcPr/>
                </a:tc>
              </a:tr>
              <a:tr h="4254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800080"/>
                          </a:solidFill>
                          <a:effectLst/>
                          <a:latin typeface="Arial" charset="0"/>
                          <a:ea typeface="Times New Roman" pitchFamily="18" charset="0"/>
                          <a:cs typeface="Arial" charset="0"/>
                        </a:rPr>
                        <a:t>Technical constraints are related to the ability to generate high-quality data and analyses. </a:t>
                      </a: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r>
              <a:tr h="622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RA8</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Have you ever had an experience while making a policy or program-related decision when you were concerned about the quality of the information being used?</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623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RA9</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Are there multiple sources of information or statistics for issues of importance to you, and have you experienced any problems caused by having different estimates? </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857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RA10</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I am interested in knowing about technical capacity for collecting and using information. Does your agency have the technical capacity to produce reliable information without a lot of external technical assistance?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5016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RA11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Does your agency have the technical capacity to ensure access to and availability of reliable data?</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623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RA12</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Has there been an occasion when data quality or local technical capacity made it difficult for you to use information in making a decision? </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RA13</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Arial" charset="0"/>
                          <a:ea typeface="Times New Roman" pitchFamily="18" charset="0"/>
                          <a:cs typeface="Arial" charset="0"/>
                        </a:rPr>
                        <a:t>How would you have gone about preventing this situation?</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L="89590" marR="895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Line 121"/>
          <p:cNvSpPr>
            <a:spLocks noChangeShapeType="1"/>
          </p:cNvSpPr>
          <p:nvPr/>
        </p:nvSpPr>
        <p:spPr bwMode="auto">
          <a:xfrm>
            <a:off x="2328863" y="3222625"/>
            <a:ext cx="0" cy="0"/>
          </a:xfrm>
          <a:prstGeom prst="line">
            <a:avLst/>
          </a:prstGeom>
          <a:noFill/>
          <a:ln w="12700" cap="rnd">
            <a:solidFill>
              <a:srgbClr val="000000"/>
            </a:solidFill>
            <a:round/>
            <a:headEnd/>
            <a:tailEnd/>
          </a:ln>
        </p:spPr>
        <p:txBody>
          <a:bodyPr/>
          <a:lstStyle/>
          <a:p>
            <a:endParaRPr lang="en-US"/>
          </a:p>
        </p:txBody>
      </p:sp>
      <p:graphicFrame>
        <p:nvGraphicFramePr>
          <p:cNvPr id="547169" name="Group 353"/>
          <p:cNvGraphicFramePr>
            <a:graphicFrameLocks noGrp="1"/>
          </p:cNvGraphicFramePr>
          <p:nvPr/>
        </p:nvGraphicFramePr>
        <p:xfrm>
          <a:off x="742950" y="1616075"/>
          <a:ext cx="7858125" cy="3884613"/>
        </p:xfrm>
        <a:graphic>
          <a:graphicData uri="http://schemas.openxmlformats.org/drawingml/2006/table">
            <a:tbl>
              <a:tblPr/>
              <a:tblGrid>
                <a:gridCol w="2714625"/>
                <a:gridCol w="1233488"/>
                <a:gridCol w="1398587"/>
                <a:gridCol w="1406525"/>
                <a:gridCol w="1104900"/>
              </a:tblGrid>
              <a:tr h="116840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folHlink"/>
                          </a:solidFill>
                          <a:effectLst/>
                          <a:latin typeface="Arial" charset="0"/>
                          <a:cs typeface="Arial" charset="0"/>
                        </a:rPr>
                        <a:t>Barrier:  </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Steps Involved</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Person</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Responsible</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Other Stake-holders</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General Timeline</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r>
              <a:tr h="809625">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cs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r>
              <a:tr h="1906588">
                <a:tc vMerge="1">
                  <a:txBody>
                    <a:bodyPr/>
                    <a:lstStyle/>
                    <a:p>
                      <a:endParaRPr 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r>
            </a:tbl>
          </a:graphicData>
        </a:graphic>
      </p:graphicFrame>
      <p:sp>
        <p:nvSpPr>
          <p:cNvPr id="77841" name="Title 3"/>
          <p:cNvSpPr>
            <a:spLocks noGrp="1"/>
          </p:cNvSpPr>
          <p:nvPr>
            <p:ph type="title"/>
          </p:nvPr>
        </p:nvSpPr>
        <p:spPr/>
        <p:txBody>
          <a:bodyPr/>
          <a:lstStyle/>
          <a:p>
            <a:pPr algn="ctr" eaLnBrk="1" hangingPunct="1"/>
            <a:r>
              <a:rPr lang="en-US" sz="3200" b="0" smtClean="0">
                <a:cs typeface="Arial" charset="0"/>
              </a:rPr>
              <a:t/>
            </a:r>
            <a:br>
              <a:rPr lang="en-US" sz="3200" b="0" smtClean="0">
                <a:cs typeface="Arial" charset="0"/>
              </a:rPr>
            </a:br>
            <a:r>
              <a:rPr lang="en-US" sz="3200" smtClean="0">
                <a:cs typeface="Arial" charset="0"/>
              </a:rPr>
              <a:t>Action Plan</a:t>
            </a:r>
            <a:r>
              <a:rPr lang="en-US" sz="3200" b="0" smtClean="0">
                <a:cs typeface="Arial" charset="0"/>
              </a:rPr>
              <a:t> </a:t>
            </a:r>
            <a:r>
              <a:rPr lang="en-US" sz="3200" smtClean="0">
                <a:cs typeface="Arial" charset="0"/>
              </a:rPr>
              <a:t>for Addressing Barriers to Data Use</a:t>
            </a:r>
            <a:r>
              <a:rPr lang="en-US" smtClean="0"/>
              <a:t/>
            </a:r>
            <a:br>
              <a:rPr lang="en-US" smtClean="0"/>
            </a:br>
            <a:endParaRPr lang="en-US" smtClean="0"/>
          </a:p>
        </p:txBody>
      </p:sp>
      <p:cxnSp>
        <p:nvCxnSpPr>
          <p:cNvPr id="3" name="Straight Connector 2"/>
          <p:cNvCxnSpPr>
            <a:endCxn id="547169" idx="2"/>
          </p:cNvCxnSpPr>
          <p:nvPr/>
        </p:nvCxnSpPr>
        <p:spPr>
          <a:xfrm>
            <a:off x="4664075" y="1600200"/>
            <a:ext cx="7938" cy="3900488"/>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96000" y="1600200"/>
            <a:ext cx="0" cy="3900488"/>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1600200"/>
            <a:ext cx="0" cy="3900488"/>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44875" y="2789238"/>
            <a:ext cx="5135563" cy="0"/>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444875" y="3597275"/>
            <a:ext cx="5135563" cy="0"/>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444875" y="4541838"/>
            <a:ext cx="5135563" cy="0"/>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435350" y="1600200"/>
            <a:ext cx="9525" cy="3900488"/>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9"/>
          <p:cNvSpPr>
            <a:spLocks noGrp="1" noChangeArrowheads="1"/>
          </p:cNvSpPr>
          <p:nvPr>
            <p:ph type="title"/>
          </p:nvPr>
        </p:nvSpPr>
        <p:spPr>
          <a:xfrm>
            <a:off x="358775" y="166688"/>
            <a:ext cx="8408988" cy="873125"/>
          </a:xfrm>
        </p:spPr>
        <p:txBody>
          <a:bodyPr/>
          <a:lstStyle/>
          <a:p>
            <a:pPr algn="ctr" eaLnBrk="1" hangingPunct="1"/>
            <a:r>
              <a:rPr lang="en-US" smtClean="0"/>
              <a:t>Small Group Activity 2: Instructions</a:t>
            </a:r>
          </a:p>
        </p:txBody>
      </p:sp>
      <p:sp>
        <p:nvSpPr>
          <p:cNvPr id="79874" name="Rectangle 10"/>
          <p:cNvSpPr>
            <a:spLocks noGrp="1" noChangeArrowheads="1"/>
          </p:cNvSpPr>
          <p:nvPr>
            <p:ph idx="1"/>
          </p:nvPr>
        </p:nvSpPr>
        <p:spPr>
          <a:xfrm>
            <a:off x="906463" y="1062038"/>
            <a:ext cx="7762875" cy="4567237"/>
          </a:xfrm>
        </p:spPr>
        <p:txBody>
          <a:bodyPr/>
          <a:lstStyle/>
          <a:p>
            <a:pPr marL="0" indent="0" eaLnBrk="1" hangingPunct="1">
              <a:lnSpc>
                <a:spcPct val="90000"/>
              </a:lnSpc>
              <a:buFont typeface="Wingdings" pitchFamily="2" charset="2"/>
              <a:buNone/>
            </a:pPr>
            <a:r>
              <a:rPr lang="en-US" sz="2000" smtClean="0"/>
              <a:t>Choose a note taker </a:t>
            </a:r>
          </a:p>
          <a:p>
            <a:pPr marL="0" indent="0" eaLnBrk="1" hangingPunct="1">
              <a:lnSpc>
                <a:spcPct val="90000"/>
              </a:lnSpc>
              <a:buFont typeface="Wingdings" pitchFamily="2" charset="2"/>
              <a:buNone/>
            </a:pPr>
            <a:r>
              <a:rPr lang="en-US" sz="2000" smtClean="0"/>
              <a:t>Discuss barriers to data use experienced in your work. </a:t>
            </a:r>
            <a:r>
              <a:rPr lang="en-US" sz="2200" smtClean="0"/>
              <a:t>Here are some questions to start your discussion:</a:t>
            </a:r>
          </a:p>
          <a:p>
            <a:pPr lvl="1" eaLnBrk="1" hangingPunct="1">
              <a:lnSpc>
                <a:spcPct val="90000"/>
              </a:lnSpc>
            </a:pPr>
            <a:r>
              <a:rPr lang="en-US" sz="2000" smtClean="0"/>
              <a:t>Have you ever had an experience while making a policy or program-related decision when you were concerned about the quality of the information being used?</a:t>
            </a:r>
          </a:p>
          <a:p>
            <a:pPr lvl="1" eaLnBrk="1" hangingPunct="1">
              <a:lnSpc>
                <a:spcPct val="90000"/>
              </a:lnSpc>
            </a:pPr>
            <a:r>
              <a:rPr lang="en-US" sz="2000" smtClean="0"/>
              <a:t>Does your agency have the technical capacity to ensure access to and availability of reliable data?</a:t>
            </a:r>
          </a:p>
          <a:p>
            <a:pPr lvl="1" eaLnBrk="1" hangingPunct="1">
              <a:lnSpc>
                <a:spcPct val="90000"/>
              </a:lnSpc>
            </a:pPr>
            <a:r>
              <a:rPr lang="en-US" sz="2000" smtClean="0"/>
              <a:t>What specific challenges have you experienced among your staff when it comes to using data?</a:t>
            </a:r>
          </a:p>
          <a:p>
            <a:pPr lvl="1" eaLnBrk="1" hangingPunct="1">
              <a:lnSpc>
                <a:spcPct val="90000"/>
              </a:lnSpc>
            </a:pPr>
            <a:r>
              <a:rPr lang="en-US" sz="2000" smtClean="0"/>
              <a:t>How does your organization support having the necessary information to make decisions?</a:t>
            </a:r>
          </a:p>
          <a:p>
            <a:pPr marL="0" indent="0" eaLnBrk="1" hangingPunct="1">
              <a:lnSpc>
                <a:spcPct val="90000"/>
              </a:lnSpc>
              <a:buFont typeface="Wingdings" pitchFamily="2" charset="2"/>
              <a:buNone/>
            </a:pPr>
            <a:r>
              <a:rPr lang="en-US" sz="2200" smtClean="0"/>
              <a:t>Time for activity: 1 hour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Line 121"/>
          <p:cNvSpPr>
            <a:spLocks noChangeShapeType="1"/>
          </p:cNvSpPr>
          <p:nvPr/>
        </p:nvSpPr>
        <p:spPr bwMode="auto">
          <a:xfrm>
            <a:off x="2328863" y="3222625"/>
            <a:ext cx="0" cy="0"/>
          </a:xfrm>
          <a:prstGeom prst="line">
            <a:avLst/>
          </a:prstGeom>
          <a:noFill/>
          <a:ln w="12700" cap="rnd">
            <a:solidFill>
              <a:srgbClr val="000000"/>
            </a:solidFill>
            <a:round/>
            <a:headEnd/>
            <a:tailEnd/>
          </a:ln>
        </p:spPr>
        <p:txBody>
          <a:bodyPr/>
          <a:lstStyle/>
          <a:p>
            <a:endParaRPr lang="en-US"/>
          </a:p>
        </p:txBody>
      </p:sp>
      <p:graphicFrame>
        <p:nvGraphicFramePr>
          <p:cNvPr id="81944" name="Group 24"/>
          <p:cNvGraphicFramePr>
            <a:graphicFrameLocks noGrp="1"/>
          </p:cNvGraphicFramePr>
          <p:nvPr/>
        </p:nvGraphicFramePr>
        <p:xfrm>
          <a:off x="742950" y="1631950"/>
          <a:ext cx="7858125" cy="3910330"/>
        </p:xfrm>
        <a:graphic>
          <a:graphicData uri="http://schemas.openxmlformats.org/drawingml/2006/table">
            <a:tbl>
              <a:tblPr/>
              <a:tblGrid>
                <a:gridCol w="2714625"/>
                <a:gridCol w="1233488"/>
                <a:gridCol w="1398587"/>
                <a:gridCol w="1406525"/>
                <a:gridCol w="1104900"/>
              </a:tblGrid>
              <a:tr h="11636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folHlink"/>
                          </a:solidFill>
                          <a:effectLst/>
                          <a:latin typeface="Arial" charset="0"/>
                          <a:cs typeface="Arial" charset="0"/>
                        </a:rPr>
                        <a:t>Barrier: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folHlink"/>
                          </a:solidFill>
                          <a:effectLst/>
                          <a:latin typeface="Arial" charset="0"/>
                          <a:cs typeface="Arial" charset="0"/>
                        </a:rPr>
                        <a:t>Lack of technical capacity in M&amp;E</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Steps Involved</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Person</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Responsible</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Other Stake-holders</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folHlink"/>
                          </a:solidFill>
                          <a:effectLst/>
                          <a:latin typeface="Arial" charset="0"/>
                          <a:cs typeface="Arial" charset="0"/>
                        </a:rPr>
                        <a:t>General Timeline</a:t>
                      </a:r>
                      <a:endParaRPr kumimoji="0" lang="en-US" sz="1600" b="0" i="0" u="none" strike="noStrike" cap="none" normalizeH="0" baseline="0" smtClean="0">
                        <a:ln>
                          <a:noFill/>
                        </a:ln>
                        <a:solidFill>
                          <a:schemeClr val="folHlink"/>
                        </a:solidFill>
                        <a:effectLst/>
                        <a:latin typeface="Arial" charset="0"/>
                      </a:endParaRPr>
                    </a:p>
                  </a:txBody>
                  <a:tcPr horzOverflow="overflow">
                    <a:lnL>
                      <a:noFill/>
                    </a:lnL>
                    <a:lnR>
                      <a:noFill/>
                    </a:lnR>
                    <a:lnT>
                      <a:noFill/>
                    </a:lnT>
                    <a:lnB>
                      <a:noFill/>
                    </a:lnB>
                    <a:lnTlToBr>
                      <a:noFill/>
                    </a:lnTlToBr>
                    <a:lnBlToTr>
                      <a:noFill/>
                    </a:lnBlToTr>
                    <a:solidFill>
                      <a:srgbClr val="FFCC99"/>
                    </a:solidFill>
                  </a:tcPr>
                </a:tc>
              </a:tr>
              <a:tr h="806450">
                <a:tc rowSpan="2">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161616"/>
                          </a:solidFill>
                          <a:effectLst/>
                          <a:latin typeface="Arial" charset="0"/>
                          <a:cs typeface="Arial" charset="0"/>
                        </a:rPr>
                        <a:t>Proposed Intervention:</a:t>
                      </a:r>
                      <a:r>
                        <a:rPr kumimoji="0" lang="en-US" sz="1800" b="0" i="0" u="none" strike="noStrike" cap="none" normalizeH="0" baseline="0" smtClean="0">
                          <a:ln>
                            <a:noFill/>
                          </a:ln>
                          <a:solidFill>
                            <a:srgbClr val="161616"/>
                          </a:solidFill>
                          <a:effectLst/>
                          <a:latin typeface="Arial" charset="0"/>
                          <a:cs typeface="Arial" charset="0"/>
                        </a:rPr>
                        <a:t> </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cs typeface="Arial" charset="0"/>
                        </a:rPr>
                        <a:t>Train all program managers in X organization on basic monitoring and evaluation (indicators, developing M&amp;E plan, documenting results, managing toward results, etc.)</a:t>
                      </a: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rPr>
                        <a:t>Identify funding</a:t>
                      </a: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cs typeface="Arial" charset="0"/>
                        </a:rPr>
                        <a:t>Director</a:t>
                      </a: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cs typeface="Arial" charset="0"/>
                        </a:rPr>
                        <a:t>Deputy, Program mgr</a:t>
                      </a: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cs typeface="Arial" charset="0"/>
                        </a:rPr>
                        <a:t>January</a:t>
                      </a:r>
                    </a:p>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cs typeface="Arial" charset="0"/>
                        </a:rPr>
                        <a:t>2008</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r>
              <a:tr h="1898650">
                <a:tc vMerge="1">
                  <a:txBody>
                    <a:bodyPr/>
                    <a:lstStyle/>
                    <a:p>
                      <a:endParaRPr 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rPr>
                        <a:t>Seek out trainers and curricula</a:t>
                      </a:r>
                    </a:p>
                    <a:p>
                      <a:pPr marL="0" marR="0" lvl="0" indent="0" algn="l" defTabSz="914400" rtl="0" eaLnBrk="1" fontAlgn="t"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rPr>
                        <a:t>M&amp;E Specialist</a:t>
                      </a: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cs typeface="Arial" charset="0"/>
                        </a:rPr>
                        <a:t>Deputy director, Training coordinator</a:t>
                      </a:r>
                      <a:endParaRPr kumimoji="0" lang="en-US" sz="1600" b="0" i="0" u="none" strike="noStrike" cap="none" normalizeH="0" baseline="0" smtClean="0">
                        <a:ln>
                          <a:noFill/>
                        </a:ln>
                        <a:solidFill>
                          <a:srgbClr val="161616"/>
                        </a:solidFill>
                        <a:effectLst/>
                        <a:latin typeface="Arial" charset="0"/>
                      </a:endParaRPr>
                    </a:p>
                  </a:txBody>
                  <a:tcPr horzOverflow="overflow">
                    <a:lnL>
                      <a:noFill/>
                    </a:lnL>
                    <a:lnR>
                      <a:noFill/>
                    </a:lnR>
                    <a:lnT>
                      <a:noFill/>
                    </a:lnT>
                    <a:lnB>
                      <a:noFill/>
                    </a:lnB>
                    <a:lnTlToBr>
                      <a:noFill/>
                    </a:lnTlToBr>
                    <a:lnBlToTr>
                      <a:noFill/>
                    </a:lnBlToTr>
                    <a:solidFill>
                      <a:schemeClr val="tx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161616"/>
                          </a:solidFill>
                          <a:effectLst/>
                          <a:latin typeface="Arial" charset="0"/>
                        </a:rPr>
                        <a:t>February 2008</a:t>
                      </a:r>
                    </a:p>
                  </a:txBody>
                  <a:tcPr horzOverflow="overflow">
                    <a:lnL>
                      <a:noFill/>
                    </a:lnL>
                    <a:lnR>
                      <a:noFill/>
                    </a:lnR>
                    <a:lnT>
                      <a:noFill/>
                    </a:lnT>
                    <a:lnB>
                      <a:noFill/>
                    </a:lnB>
                    <a:lnTlToBr>
                      <a:noFill/>
                    </a:lnTlToBr>
                    <a:lnBlToTr>
                      <a:noFill/>
                    </a:lnBlToTr>
                    <a:solidFill>
                      <a:schemeClr val="tx1"/>
                    </a:solidFill>
                  </a:tcPr>
                </a:tc>
              </a:tr>
            </a:tbl>
          </a:graphicData>
        </a:graphic>
      </p:graphicFrame>
      <p:sp>
        <p:nvSpPr>
          <p:cNvPr id="81937" name="Title 3"/>
          <p:cNvSpPr>
            <a:spLocks noGrp="1"/>
          </p:cNvSpPr>
          <p:nvPr>
            <p:ph type="title"/>
          </p:nvPr>
        </p:nvSpPr>
        <p:spPr/>
        <p:txBody>
          <a:bodyPr/>
          <a:lstStyle/>
          <a:p>
            <a:pPr algn="ctr" eaLnBrk="1" hangingPunct="1"/>
            <a:r>
              <a:rPr lang="en-US" sz="3200" b="0" smtClean="0">
                <a:cs typeface="Arial" charset="0"/>
              </a:rPr>
              <a:t/>
            </a:r>
            <a:br>
              <a:rPr lang="en-US" sz="3200" b="0" smtClean="0">
                <a:cs typeface="Arial" charset="0"/>
              </a:rPr>
            </a:br>
            <a:r>
              <a:rPr lang="en-US" sz="3200" smtClean="0">
                <a:cs typeface="Arial" charset="0"/>
              </a:rPr>
              <a:t>Action Plan for</a:t>
            </a:r>
            <a:r>
              <a:rPr lang="en-US" sz="3200" b="0" smtClean="0">
                <a:cs typeface="Arial" charset="0"/>
              </a:rPr>
              <a:t> </a:t>
            </a:r>
            <a:r>
              <a:rPr lang="en-US" sz="3200" smtClean="0">
                <a:cs typeface="Arial" charset="0"/>
              </a:rPr>
              <a:t>Addressing Barriers to Data Use</a:t>
            </a:r>
            <a:r>
              <a:rPr lang="en-US" smtClean="0"/>
              <a:t/>
            </a:r>
            <a:br>
              <a:rPr lang="en-US" smtClean="0"/>
            </a:br>
            <a:endParaRPr lang="en-US" smtClean="0"/>
          </a:p>
        </p:txBody>
      </p:sp>
      <p:cxnSp>
        <p:nvCxnSpPr>
          <p:cNvPr id="6" name="Straight Connector 5"/>
          <p:cNvCxnSpPr/>
          <p:nvPr/>
        </p:nvCxnSpPr>
        <p:spPr>
          <a:xfrm>
            <a:off x="3429000" y="1676400"/>
            <a:ext cx="22225" cy="3870325"/>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648200" y="1676400"/>
            <a:ext cx="22225" cy="3870325"/>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057900" y="1676400"/>
            <a:ext cx="22225" cy="3870325"/>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497763" y="1676400"/>
            <a:ext cx="23812" cy="3870325"/>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440113" y="3611563"/>
            <a:ext cx="5078412" cy="0"/>
          </a:xfrm>
          <a:prstGeom prst="line">
            <a:avLst/>
          </a:prstGeom>
          <a:ln>
            <a:solidFill>
              <a:schemeClr val="accent4">
                <a:lumMod val="1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2"/>
          <p:cNvSpPr>
            <a:spLocks noGrp="1"/>
          </p:cNvSpPr>
          <p:nvPr>
            <p:ph type="title"/>
          </p:nvPr>
        </p:nvSpPr>
        <p:spPr/>
        <p:txBody>
          <a:bodyPr/>
          <a:lstStyle/>
          <a:p>
            <a:pPr algn="ctr" eaLnBrk="1" hangingPunct="1"/>
            <a:r>
              <a:rPr lang="en-US" smtClean="0"/>
              <a:t>Small Group Activity: Report Back</a:t>
            </a:r>
          </a:p>
        </p:txBody>
      </p:sp>
      <p:sp>
        <p:nvSpPr>
          <p:cNvPr id="83970" name="Content Placeholder 1"/>
          <p:cNvSpPr>
            <a:spLocks noGrp="1"/>
          </p:cNvSpPr>
          <p:nvPr>
            <p:ph idx="1"/>
          </p:nvPr>
        </p:nvSpPr>
        <p:spPr/>
        <p:txBody>
          <a:bodyPr/>
          <a:lstStyle/>
          <a:p>
            <a:pPr eaLnBrk="1" hangingPunct="1"/>
            <a:r>
              <a:rPr lang="en-US" sz="2800" smtClean="0"/>
              <a:t>Share priority barriers</a:t>
            </a:r>
          </a:p>
          <a:p>
            <a:pPr eaLnBrk="1" hangingPunct="1"/>
            <a:r>
              <a:rPr lang="en-US" sz="2800" smtClean="0"/>
              <a:t>Discuss solutions crafted</a:t>
            </a:r>
          </a:p>
          <a:p>
            <a:pPr eaLnBrk="1" hangingPunct="1"/>
            <a:r>
              <a:rPr lang="en-US" sz="2800" smtClean="0"/>
              <a:t>Present action plan for two priority barriers</a:t>
            </a:r>
          </a:p>
          <a:p>
            <a:pPr eaLnBrk="1" hangingPunct="1"/>
            <a:r>
              <a:rPr lang="en-US" sz="2800" smtClean="0"/>
              <a:t>Time for report back: Each group has 10</a:t>
            </a:r>
            <a:r>
              <a:rPr lang="en-US" smtClean="0"/>
              <a:t>–</a:t>
            </a:r>
            <a:r>
              <a:rPr lang="en-US" sz="2800" smtClean="0"/>
              <a:t>15 minutes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2399" y="1611085"/>
            <a:ext cx="6985227" cy="4186919"/>
          </a:xfrm>
        </p:spPr>
        <p:txBody>
          <a:bodyPr/>
          <a:lstStyle/>
          <a:p>
            <a:pPr eaLnBrk="1" hangingPunct="1">
              <a:defRPr/>
            </a:pPr>
            <a:r>
              <a:rPr lang="en-US" dirty="0" smtClean="0"/>
              <a:t>Part 2: Context of decision making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p:txBody>
          <a:bodyPr/>
          <a:lstStyle/>
          <a:p>
            <a:pPr algn="ctr" eaLnBrk="1" hangingPunct="1"/>
            <a:r>
              <a:rPr lang="en-US" smtClean="0"/>
              <a:t>Part 2: Session Objectives</a:t>
            </a:r>
          </a:p>
        </p:txBody>
      </p:sp>
      <p:sp>
        <p:nvSpPr>
          <p:cNvPr id="88066" name="Content Placeholder 2"/>
          <p:cNvSpPr>
            <a:spLocks noGrp="1"/>
          </p:cNvSpPr>
          <p:nvPr>
            <p:ph idx="1"/>
          </p:nvPr>
        </p:nvSpPr>
        <p:spPr/>
        <p:txBody>
          <a:bodyPr/>
          <a:lstStyle/>
          <a:p>
            <a:pPr eaLnBrk="1" hangingPunct="1"/>
            <a:r>
              <a:rPr lang="en-US" sz="2800" smtClean="0"/>
              <a:t>Explain the context of decision making</a:t>
            </a:r>
          </a:p>
          <a:p>
            <a:pPr eaLnBrk="1" hangingPunct="1"/>
            <a:r>
              <a:rPr lang="en-US" sz="2800" smtClean="0"/>
              <a:t>Define the concept of stakeholders</a:t>
            </a:r>
          </a:p>
          <a:p>
            <a:pPr eaLnBrk="1" hangingPunct="1"/>
            <a:r>
              <a:rPr lang="en-US" sz="2800" smtClean="0"/>
              <a:t>Explain the importance of involving stakeholders throughout the data use in decision making cycle</a:t>
            </a:r>
          </a:p>
          <a:p>
            <a:pPr eaLnBrk="1" hangingPunct="1"/>
            <a:r>
              <a:rPr lang="en-US" sz="2800" smtClean="0"/>
              <a:t>Introduce the Stakeholder Analysis and Engagement tools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4"/>
          <p:cNvSpPr>
            <a:spLocks noGrp="1" noChangeArrowheads="1"/>
          </p:cNvSpPr>
          <p:nvPr>
            <p:ph type="title"/>
          </p:nvPr>
        </p:nvSpPr>
        <p:spPr/>
        <p:txBody>
          <a:bodyPr/>
          <a:lstStyle/>
          <a:p>
            <a:pPr algn="ctr" eaLnBrk="1" hangingPunct="1"/>
            <a:r>
              <a:rPr lang="en-US" smtClean="0"/>
              <a:t>Group Participation</a:t>
            </a:r>
          </a:p>
        </p:txBody>
      </p:sp>
      <p:sp>
        <p:nvSpPr>
          <p:cNvPr id="2" name="Content Placeholder 1"/>
          <p:cNvSpPr>
            <a:spLocks noGrp="1"/>
          </p:cNvSpPr>
          <p:nvPr>
            <p:ph idx="1"/>
          </p:nvPr>
        </p:nvSpPr>
        <p:spPr/>
        <p:txBody>
          <a:bodyPr/>
          <a:lstStyle/>
          <a:p>
            <a:pPr marL="0" indent="0" algn="ctr" eaLnBrk="1" hangingPunct="1">
              <a:buFont typeface="Wingdings" pitchFamily="2" charset="2"/>
              <a:buNone/>
              <a:defRPr/>
            </a:pPr>
            <a:r>
              <a:rPr lang="en-US" sz="3400" b="1" dirty="0"/>
              <a:t>How can we ensure that information is being used to make diagnoses and inform decisions?</a:t>
            </a:r>
          </a:p>
          <a:p>
            <a:pPr eaLnBrk="1" hangingPunct="1">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AutoShape 2"/>
          <p:cNvSpPr>
            <a:spLocks noChangeArrowheads="1"/>
          </p:cNvSpPr>
          <p:nvPr/>
        </p:nvSpPr>
        <p:spPr bwMode="auto">
          <a:xfrm>
            <a:off x="311150" y="1939925"/>
            <a:ext cx="8435975" cy="3529013"/>
          </a:xfrm>
          <a:prstGeom prst="triangle">
            <a:avLst>
              <a:gd name="adj" fmla="val 50000"/>
            </a:avLst>
          </a:prstGeom>
          <a:solidFill>
            <a:schemeClr val="tx1"/>
          </a:solidFill>
          <a:ln w="63500" cmpd="dbl">
            <a:solidFill>
              <a:srgbClr val="141F78"/>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141F78"/>
            </a:extrusionClr>
          </a:sp3d>
        </p:spPr>
        <p:txBody>
          <a:bodyPr wrap="none" anchor="ctr">
            <a:flatTx/>
          </a:bodyPr>
          <a:lstStyle/>
          <a:p>
            <a:pPr algn="ctr">
              <a:defRPr/>
            </a:pPr>
            <a:endParaRPr lang="en-US">
              <a:solidFill>
                <a:srgbClr val="141F78"/>
              </a:solidFill>
              <a:effectLst>
                <a:outerShdw blurRad="38100" dist="38100" dir="2700000" algn="tl">
                  <a:srgbClr val="C0C0C0"/>
                </a:outerShdw>
              </a:effectLst>
              <a:latin typeface="Arial" pitchFamily="34" charset="0"/>
            </a:endParaRPr>
          </a:p>
        </p:txBody>
      </p:sp>
      <p:sp>
        <p:nvSpPr>
          <p:cNvPr id="92162" name="Oval 6"/>
          <p:cNvSpPr>
            <a:spLocks noChangeArrowheads="1"/>
          </p:cNvSpPr>
          <p:nvPr/>
        </p:nvSpPr>
        <p:spPr bwMode="auto">
          <a:xfrm>
            <a:off x="2173288" y="3756025"/>
            <a:ext cx="2474912" cy="1695450"/>
          </a:xfrm>
          <a:prstGeom prst="ellipse">
            <a:avLst/>
          </a:prstGeom>
          <a:noFill/>
          <a:ln w="31750">
            <a:solidFill>
              <a:srgbClr val="009C98"/>
            </a:solidFill>
            <a:round/>
            <a:headEnd/>
            <a:tailEnd/>
          </a:ln>
        </p:spPr>
        <p:txBody>
          <a:bodyPr anchor="ctr"/>
          <a:lstStyle/>
          <a:p>
            <a:pPr algn="ctr"/>
            <a:endParaRPr lang="en-US" sz="2300" b="1">
              <a:solidFill>
                <a:srgbClr val="111111"/>
              </a:solidFill>
            </a:endParaRPr>
          </a:p>
          <a:p>
            <a:pPr algn="ctr"/>
            <a:r>
              <a:rPr lang="en-US" sz="2300" b="1">
                <a:solidFill>
                  <a:srgbClr val="111111"/>
                </a:solidFill>
              </a:rPr>
              <a:t>Stake-holders</a:t>
            </a:r>
          </a:p>
        </p:txBody>
      </p:sp>
      <p:sp>
        <p:nvSpPr>
          <p:cNvPr id="92163" name="Oval 7"/>
          <p:cNvSpPr>
            <a:spLocks noChangeArrowheads="1"/>
          </p:cNvSpPr>
          <p:nvPr/>
        </p:nvSpPr>
        <p:spPr bwMode="auto">
          <a:xfrm>
            <a:off x="4495800" y="3756025"/>
            <a:ext cx="2362200" cy="1677988"/>
          </a:xfrm>
          <a:prstGeom prst="ellipse">
            <a:avLst/>
          </a:prstGeom>
          <a:noFill/>
          <a:ln w="31750">
            <a:solidFill>
              <a:srgbClr val="009C98"/>
            </a:solidFill>
            <a:round/>
            <a:headEnd/>
            <a:tailEnd/>
          </a:ln>
        </p:spPr>
        <p:txBody>
          <a:bodyPr anchor="ctr"/>
          <a:lstStyle/>
          <a:p>
            <a:pPr algn="ctr"/>
            <a:r>
              <a:rPr lang="en-US" sz="2300" b="1">
                <a:solidFill>
                  <a:srgbClr val="111111"/>
                </a:solidFill>
              </a:rPr>
              <a:t>Decisions</a:t>
            </a:r>
          </a:p>
        </p:txBody>
      </p:sp>
      <p:sp>
        <p:nvSpPr>
          <p:cNvPr id="92164" name="Rectangle 8"/>
          <p:cNvSpPr>
            <a:spLocks noChangeArrowheads="1"/>
          </p:cNvSpPr>
          <p:nvPr/>
        </p:nvSpPr>
        <p:spPr bwMode="auto">
          <a:xfrm>
            <a:off x="687388" y="274638"/>
            <a:ext cx="7769225" cy="1143000"/>
          </a:xfrm>
          <a:prstGeom prst="rect">
            <a:avLst/>
          </a:prstGeom>
          <a:noFill/>
          <a:ln w="9525">
            <a:noFill/>
            <a:miter lim="800000"/>
            <a:headEnd/>
            <a:tailEnd/>
          </a:ln>
        </p:spPr>
        <p:txBody>
          <a:bodyPr anchor="ctr"/>
          <a:lstStyle/>
          <a:p>
            <a:pPr algn="ctr"/>
            <a:r>
              <a:rPr lang="en-US" sz="3600" b="1"/>
              <a:t>Context of Decision Making</a:t>
            </a:r>
          </a:p>
        </p:txBody>
      </p:sp>
      <p:sp>
        <p:nvSpPr>
          <p:cNvPr id="92165" name="Oval 9"/>
          <p:cNvSpPr>
            <a:spLocks noChangeArrowheads="1"/>
          </p:cNvSpPr>
          <p:nvPr/>
        </p:nvSpPr>
        <p:spPr bwMode="auto">
          <a:xfrm>
            <a:off x="3309938" y="2676525"/>
            <a:ext cx="2579687" cy="1524000"/>
          </a:xfrm>
          <a:prstGeom prst="ellipse">
            <a:avLst/>
          </a:prstGeom>
          <a:noFill/>
          <a:ln w="31750">
            <a:solidFill>
              <a:srgbClr val="009C98"/>
            </a:solidFill>
            <a:round/>
            <a:headEnd/>
            <a:tailEnd/>
          </a:ln>
        </p:spPr>
        <p:txBody>
          <a:bodyPr anchor="ctr"/>
          <a:lstStyle/>
          <a:p>
            <a:pPr algn="ctr"/>
            <a:r>
              <a:rPr lang="en-US" sz="2300" b="1">
                <a:solidFill>
                  <a:srgbClr val="111111"/>
                </a:solidFill>
              </a:rPr>
              <a:t> Data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1829" y="1480458"/>
            <a:ext cx="7652884" cy="4288518"/>
          </a:xfrm>
        </p:spPr>
        <p:txBody>
          <a:bodyPr/>
          <a:lstStyle/>
          <a:p>
            <a:pPr eaLnBrk="1" hangingPunct="1">
              <a:defRPr/>
            </a:pPr>
            <a:r>
              <a:rPr lang="en-US" dirty="0" smtClean="0"/>
              <a:t>Part 1: Determinants of </a:t>
            </a:r>
            <a:r>
              <a:rPr lang="en-US" dirty="0" err="1" smtClean="0"/>
              <a:t>ddu</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AutoShape 2"/>
          <p:cNvSpPr>
            <a:spLocks noChangeArrowheads="1"/>
          </p:cNvSpPr>
          <p:nvPr/>
        </p:nvSpPr>
        <p:spPr bwMode="auto">
          <a:xfrm>
            <a:off x="311150" y="1939925"/>
            <a:ext cx="8435975" cy="3529013"/>
          </a:xfrm>
          <a:prstGeom prst="triangle">
            <a:avLst>
              <a:gd name="adj" fmla="val 50000"/>
            </a:avLst>
          </a:prstGeom>
          <a:solidFill>
            <a:schemeClr val="tx1"/>
          </a:solidFill>
          <a:ln w="63500" cmpd="dbl">
            <a:solidFill>
              <a:srgbClr val="141F78"/>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141F78"/>
            </a:extrusionClr>
          </a:sp3d>
        </p:spPr>
        <p:txBody>
          <a:bodyPr wrap="none" anchor="ctr">
            <a:flatTx/>
          </a:bodyPr>
          <a:lstStyle/>
          <a:p>
            <a:pPr algn="ctr">
              <a:defRPr/>
            </a:pPr>
            <a:endParaRPr lang="en-US">
              <a:solidFill>
                <a:srgbClr val="141F78"/>
              </a:solidFill>
              <a:effectLst>
                <a:outerShdw blurRad="38100" dist="38100" dir="2700000" algn="tl">
                  <a:srgbClr val="C0C0C0"/>
                </a:outerShdw>
              </a:effectLst>
              <a:latin typeface="Arial" pitchFamily="34" charset="0"/>
            </a:endParaRPr>
          </a:p>
        </p:txBody>
      </p:sp>
      <p:sp>
        <p:nvSpPr>
          <p:cNvPr id="94210" name="Oval 6"/>
          <p:cNvSpPr>
            <a:spLocks noChangeArrowheads="1"/>
          </p:cNvSpPr>
          <p:nvPr/>
        </p:nvSpPr>
        <p:spPr bwMode="auto">
          <a:xfrm>
            <a:off x="2173288" y="3756025"/>
            <a:ext cx="2474912" cy="1695450"/>
          </a:xfrm>
          <a:prstGeom prst="ellipse">
            <a:avLst/>
          </a:prstGeom>
          <a:solidFill>
            <a:srgbClr val="FFFF00"/>
          </a:solidFill>
          <a:ln w="31750">
            <a:solidFill>
              <a:srgbClr val="009C98"/>
            </a:solidFill>
            <a:round/>
            <a:headEnd/>
            <a:tailEnd/>
          </a:ln>
        </p:spPr>
        <p:txBody>
          <a:bodyPr anchor="ctr"/>
          <a:lstStyle/>
          <a:p>
            <a:pPr algn="ctr"/>
            <a:endParaRPr lang="en-US" sz="2300" b="1">
              <a:solidFill>
                <a:srgbClr val="111111"/>
              </a:solidFill>
            </a:endParaRPr>
          </a:p>
          <a:p>
            <a:pPr algn="ctr"/>
            <a:r>
              <a:rPr lang="en-US" sz="2300" b="1">
                <a:solidFill>
                  <a:srgbClr val="111111"/>
                </a:solidFill>
              </a:rPr>
              <a:t>Stake-holders</a:t>
            </a:r>
          </a:p>
        </p:txBody>
      </p:sp>
      <p:sp>
        <p:nvSpPr>
          <p:cNvPr id="94211" name="Oval 7"/>
          <p:cNvSpPr>
            <a:spLocks noChangeArrowheads="1"/>
          </p:cNvSpPr>
          <p:nvPr/>
        </p:nvSpPr>
        <p:spPr bwMode="auto">
          <a:xfrm>
            <a:off x="4495800" y="3756025"/>
            <a:ext cx="2362200" cy="1677988"/>
          </a:xfrm>
          <a:prstGeom prst="ellipse">
            <a:avLst/>
          </a:prstGeom>
          <a:noFill/>
          <a:ln w="31750">
            <a:solidFill>
              <a:srgbClr val="009C98"/>
            </a:solidFill>
            <a:round/>
            <a:headEnd/>
            <a:tailEnd/>
          </a:ln>
        </p:spPr>
        <p:txBody>
          <a:bodyPr anchor="ctr"/>
          <a:lstStyle/>
          <a:p>
            <a:pPr algn="ctr"/>
            <a:r>
              <a:rPr lang="en-US" sz="2300" b="1">
                <a:solidFill>
                  <a:srgbClr val="111111"/>
                </a:solidFill>
              </a:rPr>
              <a:t>Decisions</a:t>
            </a:r>
          </a:p>
        </p:txBody>
      </p:sp>
      <p:sp>
        <p:nvSpPr>
          <p:cNvPr id="94212" name="Rectangle 8"/>
          <p:cNvSpPr>
            <a:spLocks noChangeArrowheads="1"/>
          </p:cNvSpPr>
          <p:nvPr/>
        </p:nvSpPr>
        <p:spPr bwMode="auto">
          <a:xfrm>
            <a:off x="687388" y="274638"/>
            <a:ext cx="7769225" cy="1143000"/>
          </a:xfrm>
          <a:prstGeom prst="rect">
            <a:avLst/>
          </a:prstGeom>
          <a:noFill/>
          <a:ln w="9525">
            <a:noFill/>
            <a:miter lim="800000"/>
            <a:headEnd/>
            <a:tailEnd/>
          </a:ln>
        </p:spPr>
        <p:txBody>
          <a:bodyPr anchor="ctr"/>
          <a:lstStyle/>
          <a:p>
            <a:pPr algn="ctr"/>
            <a:r>
              <a:rPr lang="en-US" sz="3600" b="1"/>
              <a:t>Context of Decision Making</a:t>
            </a:r>
          </a:p>
        </p:txBody>
      </p:sp>
      <p:sp>
        <p:nvSpPr>
          <p:cNvPr id="94213" name="Oval 9"/>
          <p:cNvSpPr>
            <a:spLocks noChangeArrowheads="1"/>
          </p:cNvSpPr>
          <p:nvPr/>
        </p:nvSpPr>
        <p:spPr bwMode="auto">
          <a:xfrm>
            <a:off x="3309938" y="2676525"/>
            <a:ext cx="2579687" cy="1524000"/>
          </a:xfrm>
          <a:prstGeom prst="ellipse">
            <a:avLst/>
          </a:prstGeom>
          <a:noFill/>
          <a:ln w="31750">
            <a:solidFill>
              <a:srgbClr val="009C98"/>
            </a:solidFill>
            <a:round/>
            <a:headEnd/>
            <a:tailEnd/>
          </a:ln>
        </p:spPr>
        <p:txBody>
          <a:bodyPr anchor="ctr"/>
          <a:lstStyle/>
          <a:p>
            <a:pPr algn="ctr"/>
            <a:r>
              <a:rPr lang="en-US" sz="2300" b="1">
                <a:solidFill>
                  <a:srgbClr val="111111"/>
                </a:solidFill>
              </a:rPr>
              <a:t> Data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a:xfrm>
            <a:off x="457200" y="203200"/>
            <a:ext cx="8229600" cy="1031875"/>
          </a:xfrm>
        </p:spPr>
        <p:txBody>
          <a:bodyPr/>
          <a:lstStyle/>
          <a:p>
            <a:pPr algn="ctr" eaLnBrk="1" hangingPunct="1"/>
            <a:r>
              <a:rPr lang="en-US" smtClean="0"/>
              <a:t>What Is a Stakeholder?</a:t>
            </a:r>
          </a:p>
        </p:txBody>
      </p:sp>
      <p:sp>
        <p:nvSpPr>
          <p:cNvPr id="27651" name="Rectangle 3"/>
          <p:cNvSpPr>
            <a:spLocks noGrp="1" noChangeArrowheads="1"/>
          </p:cNvSpPr>
          <p:nvPr>
            <p:ph idx="1"/>
          </p:nvPr>
        </p:nvSpPr>
        <p:spPr>
          <a:xfrm>
            <a:off x="844550" y="1209675"/>
            <a:ext cx="7475538" cy="4154488"/>
          </a:xfrm>
        </p:spPr>
        <p:txBody>
          <a:bodyPr/>
          <a:lstStyle/>
          <a:p>
            <a:pPr eaLnBrk="1" hangingPunct="1">
              <a:lnSpc>
                <a:spcPct val="90000"/>
              </a:lnSpc>
              <a:spcBef>
                <a:spcPct val="0"/>
              </a:spcBef>
              <a:buFont typeface="Wingdings" pitchFamily="2" charset="2"/>
              <a:buNone/>
            </a:pPr>
            <a:r>
              <a:rPr lang="en-US" smtClean="0"/>
              <a:t>	Any person, group, or organization with a particular interest in a policy or program</a:t>
            </a:r>
          </a:p>
          <a:p>
            <a:pPr lvl="1" eaLnBrk="1" hangingPunct="1">
              <a:lnSpc>
                <a:spcPct val="90000"/>
              </a:lnSpc>
              <a:spcBef>
                <a:spcPct val="0"/>
              </a:spcBef>
            </a:pPr>
            <a:r>
              <a:rPr lang="en-US" smtClean="0"/>
              <a:t>Government agencies</a:t>
            </a:r>
          </a:p>
          <a:p>
            <a:pPr lvl="1" eaLnBrk="1" hangingPunct="1">
              <a:lnSpc>
                <a:spcPct val="90000"/>
              </a:lnSpc>
              <a:spcBef>
                <a:spcPct val="0"/>
              </a:spcBef>
            </a:pPr>
            <a:r>
              <a:rPr lang="en-US" smtClean="0"/>
              <a:t>Beneficiaries</a:t>
            </a:r>
          </a:p>
          <a:p>
            <a:pPr lvl="1" eaLnBrk="1" hangingPunct="1">
              <a:lnSpc>
                <a:spcPct val="90000"/>
              </a:lnSpc>
              <a:spcBef>
                <a:spcPct val="0"/>
              </a:spcBef>
            </a:pPr>
            <a:r>
              <a:rPr lang="en-US" smtClean="0"/>
              <a:t>Policymakers</a:t>
            </a:r>
          </a:p>
          <a:p>
            <a:pPr lvl="1" eaLnBrk="1" hangingPunct="1">
              <a:lnSpc>
                <a:spcPct val="90000"/>
              </a:lnSpc>
              <a:spcBef>
                <a:spcPct val="0"/>
              </a:spcBef>
            </a:pPr>
            <a:r>
              <a:rPr lang="en-US" smtClean="0"/>
              <a:t>Funding agencies</a:t>
            </a:r>
          </a:p>
          <a:p>
            <a:pPr lvl="1" eaLnBrk="1" hangingPunct="1">
              <a:lnSpc>
                <a:spcPct val="90000"/>
              </a:lnSpc>
              <a:spcBef>
                <a:spcPct val="0"/>
              </a:spcBef>
            </a:pPr>
            <a:r>
              <a:rPr lang="en-US" smtClean="0"/>
              <a:t>Providers / implementers</a:t>
            </a:r>
          </a:p>
          <a:p>
            <a:pPr lvl="1" eaLnBrk="1" hangingPunct="1">
              <a:lnSpc>
                <a:spcPct val="90000"/>
              </a:lnSpc>
              <a:spcBef>
                <a:spcPct val="0"/>
              </a:spcBef>
            </a:pPr>
            <a:r>
              <a:rPr lang="en-US" smtClean="0"/>
              <a:t>Civil society</a:t>
            </a:r>
          </a:p>
          <a:p>
            <a:pPr lvl="1" eaLnBrk="1" hangingPunct="1">
              <a:lnSpc>
                <a:spcPct val="90000"/>
              </a:lnSpc>
              <a:spcBef>
                <a:spcPct val="0"/>
              </a:spcBef>
            </a:pPr>
            <a:r>
              <a:rPr lang="en-US" smtClean="0"/>
              <a:t>Researchers</a:t>
            </a:r>
          </a:p>
          <a:p>
            <a:pPr lvl="1" eaLnBrk="1" hangingPunct="1">
              <a:lnSpc>
                <a:spcPct val="90000"/>
              </a:lnSpc>
              <a:spcBef>
                <a:spcPct val="0"/>
              </a:spcBef>
            </a:pPr>
            <a:r>
              <a:rPr lang="en-US" smtClean="0"/>
              <a:t>M&amp;E specialists</a:t>
            </a:r>
          </a:p>
          <a:p>
            <a:pPr eaLnBrk="1" hangingPunct="1">
              <a:lnSpc>
                <a:spcPct val="90000"/>
              </a:lnSpc>
              <a:spcBef>
                <a:spcPct val="0"/>
              </a:spcBef>
              <a:buFont typeface="Wingdings" pitchFamily="2" charset="2"/>
              <a:buNone/>
            </a:pPr>
            <a:endParaRPr lang="en-US" sz="28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1" nodeType="clickEffect">
                                  <p:stCondLst>
                                    <p:cond delay="0"/>
                                  </p:stCondLst>
                                  <p:childTnLst>
                                    <p:set>
                                      <p:cBhvr override="childStyle">
                                        <p:cTn id="6" dur="indefinite"/>
                                        <p:tgtEl>
                                          <p:spTgt spid="27651">
                                            <p:txEl>
                                              <p:pRg st="7" end="7"/>
                                            </p:txEl>
                                          </p:spTgt>
                                        </p:tgtEl>
                                        <p:attrNameLst>
                                          <p:attrName>style.color</p:attrName>
                                        </p:attrNameLst>
                                      </p:cBhvr>
                                      <p:to>
                                        <p:clrVal>
                                          <a:srgbClr val="EAEA4A"/>
                                        </p:clrVal>
                                      </p:to>
                                    </p:set>
                                  </p:childTnLst>
                                </p:cTn>
                              </p:par>
                              <p:par>
                                <p:cTn id="7" presetID="3" presetClass="emph" presetSubtype="1" nodeType="withEffect">
                                  <p:stCondLst>
                                    <p:cond delay="0"/>
                                  </p:stCondLst>
                                  <p:childTnLst>
                                    <p:set>
                                      <p:cBhvr override="childStyle">
                                        <p:cTn id="8" dur="indefinite"/>
                                        <p:tgtEl>
                                          <p:spTgt spid="27651">
                                            <p:txEl>
                                              <p:pRg st="8" end="8"/>
                                            </p:txEl>
                                          </p:spTgt>
                                        </p:tgtEl>
                                        <p:attrNameLst>
                                          <p:attrName>style.color</p:attrName>
                                        </p:attrNameLst>
                                      </p:cBhvr>
                                      <p:to>
                                        <p:clrVal>
                                          <a:srgbClr val="EAEA4A"/>
                                        </p:clrVal>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p:nvPr>
        </p:nvSpPr>
        <p:spPr>
          <a:xfrm>
            <a:off x="457200" y="0"/>
            <a:ext cx="8229600" cy="1417638"/>
          </a:xfrm>
        </p:spPr>
        <p:txBody>
          <a:bodyPr/>
          <a:lstStyle/>
          <a:p>
            <a:pPr algn="ctr" eaLnBrk="1" hangingPunct="1"/>
            <a:r>
              <a:rPr lang="en-US" smtClean="0"/>
              <a:t>Stakeholders</a:t>
            </a:r>
          </a:p>
        </p:txBody>
      </p:sp>
      <p:sp>
        <p:nvSpPr>
          <p:cNvPr id="29699" name="Rectangle 3"/>
          <p:cNvSpPr>
            <a:spLocks noChangeArrowheads="1"/>
          </p:cNvSpPr>
          <p:nvPr/>
        </p:nvSpPr>
        <p:spPr bwMode="auto">
          <a:xfrm>
            <a:off x="927100" y="1328738"/>
            <a:ext cx="6783388" cy="3851275"/>
          </a:xfrm>
          <a:prstGeom prst="rect">
            <a:avLst/>
          </a:prstGeom>
          <a:noFill/>
          <a:ln w="9525">
            <a:noFill/>
            <a:miter lim="800000"/>
            <a:headEnd/>
            <a:tailEnd/>
          </a:ln>
        </p:spPr>
        <p:txBody>
          <a:bodyPr/>
          <a:lstStyle/>
          <a:p>
            <a:pPr marL="742950" lvl="1" indent="-285750">
              <a:spcBef>
                <a:spcPct val="20000"/>
              </a:spcBef>
              <a:spcAft>
                <a:spcPct val="20000"/>
              </a:spcAft>
              <a:buClr>
                <a:schemeClr val="hlink"/>
              </a:buClr>
              <a:buFont typeface="Wingdings" pitchFamily="2" charset="2"/>
              <a:buChar char="§"/>
            </a:pPr>
            <a:r>
              <a:rPr lang="en-US" sz="2800"/>
              <a:t>Nongovernmental organizations</a:t>
            </a:r>
          </a:p>
          <a:p>
            <a:pPr marL="742950" lvl="1" indent="-285750">
              <a:spcBef>
                <a:spcPct val="20000"/>
              </a:spcBef>
              <a:spcAft>
                <a:spcPct val="20000"/>
              </a:spcAft>
              <a:buClr>
                <a:schemeClr val="hlink"/>
              </a:buClr>
              <a:buFont typeface="Wingdings" pitchFamily="2" charset="2"/>
              <a:buChar char="§"/>
            </a:pPr>
            <a:r>
              <a:rPr lang="en-US" sz="2800"/>
              <a:t>Professional associations</a:t>
            </a:r>
          </a:p>
          <a:p>
            <a:pPr marL="742950" lvl="1" indent="-285750">
              <a:spcBef>
                <a:spcPct val="20000"/>
              </a:spcBef>
              <a:spcAft>
                <a:spcPct val="20000"/>
              </a:spcAft>
              <a:buClr>
                <a:schemeClr val="hlink"/>
              </a:buClr>
              <a:buFont typeface="Wingdings" pitchFamily="2" charset="2"/>
              <a:buChar char="§"/>
            </a:pPr>
            <a:r>
              <a:rPr lang="en-US" sz="2800"/>
              <a:t>Religious leaders</a:t>
            </a:r>
          </a:p>
          <a:p>
            <a:pPr marL="742950" lvl="1" indent="-285750">
              <a:spcBef>
                <a:spcPct val="20000"/>
              </a:spcBef>
              <a:spcAft>
                <a:spcPct val="20000"/>
              </a:spcAft>
              <a:buClr>
                <a:schemeClr val="hlink"/>
              </a:buClr>
              <a:buFont typeface="Wingdings" pitchFamily="2" charset="2"/>
              <a:buChar char="§"/>
            </a:pPr>
            <a:r>
              <a:rPr lang="en-US" sz="2800"/>
              <a:t>Journalists/media</a:t>
            </a:r>
          </a:p>
          <a:p>
            <a:pPr marL="742950" lvl="1" indent="-285750">
              <a:spcBef>
                <a:spcPct val="20000"/>
              </a:spcBef>
              <a:spcAft>
                <a:spcPct val="20000"/>
              </a:spcAft>
              <a:buClr>
                <a:schemeClr val="hlink"/>
              </a:buClr>
              <a:buFont typeface="Wingdings" pitchFamily="2" charset="2"/>
              <a:buChar char="§"/>
            </a:pPr>
            <a:r>
              <a:rPr lang="en-US" sz="2800"/>
              <a:t>Private sector/business</a:t>
            </a:r>
          </a:p>
          <a:p>
            <a:pPr marL="742950" lvl="1" indent="-285750">
              <a:spcBef>
                <a:spcPct val="20000"/>
              </a:spcBef>
              <a:spcAft>
                <a:spcPct val="20000"/>
              </a:spcAft>
              <a:buClr>
                <a:schemeClr val="hlink"/>
              </a:buClr>
              <a:buFont typeface="Wingdings" pitchFamily="2" charset="2"/>
              <a:buChar char="§"/>
            </a:pPr>
            <a:endParaRPr lang="en-US" sz="22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2"/>
          <p:cNvSpPr>
            <a:spLocks noGrp="1"/>
          </p:cNvSpPr>
          <p:nvPr>
            <p:ph type="title"/>
          </p:nvPr>
        </p:nvSpPr>
        <p:spPr>
          <a:xfrm>
            <a:off x="573088" y="274638"/>
            <a:ext cx="8113712" cy="1143000"/>
          </a:xfrm>
        </p:spPr>
        <p:txBody>
          <a:bodyPr/>
          <a:lstStyle/>
          <a:p>
            <a:pPr algn="ctr" eaLnBrk="1" hangingPunct="1"/>
            <a:r>
              <a:rPr lang="en-US" smtClean="0"/>
              <a:t>Data Producers vs. Data Users</a:t>
            </a:r>
          </a:p>
        </p:txBody>
      </p:sp>
      <p:sp>
        <p:nvSpPr>
          <p:cNvPr id="100354" name="Content Placeholder 3"/>
          <p:cNvSpPr>
            <a:spLocks noGrp="1"/>
          </p:cNvSpPr>
          <p:nvPr>
            <p:ph idx="1"/>
          </p:nvPr>
        </p:nvSpPr>
        <p:spPr>
          <a:xfrm>
            <a:off x="682625" y="1265238"/>
            <a:ext cx="8004175" cy="4221162"/>
          </a:xfrm>
        </p:spPr>
        <p:txBody>
          <a:bodyPr/>
          <a:lstStyle/>
          <a:p>
            <a:pPr eaLnBrk="1" hangingPunct="1">
              <a:lnSpc>
                <a:spcPct val="80000"/>
              </a:lnSpc>
              <a:buFont typeface="Wingdings" pitchFamily="2" charset="2"/>
              <a:buNone/>
            </a:pPr>
            <a:r>
              <a:rPr lang="en-US" sz="2400" smtClean="0"/>
              <a:t>Data producers think that decision makers:</a:t>
            </a:r>
          </a:p>
          <a:p>
            <a:pPr eaLnBrk="1" hangingPunct="1">
              <a:lnSpc>
                <a:spcPct val="80000"/>
              </a:lnSpc>
              <a:buFont typeface="Arial" charset="0"/>
              <a:buChar char="•"/>
            </a:pPr>
            <a:r>
              <a:rPr lang="en-US" sz="2400" smtClean="0"/>
              <a:t>Value “political” considerations over evidence</a:t>
            </a:r>
          </a:p>
          <a:p>
            <a:pPr eaLnBrk="1" hangingPunct="1">
              <a:lnSpc>
                <a:spcPct val="80000"/>
              </a:lnSpc>
              <a:buFont typeface="Arial" charset="0"/>
              <a:buChar char="•"/>
            </a:pPr>
            <a:r>
              <a:rPr lang="en-US" sz="2400" smtClean="0"/>
              <a:t>Are unprepared to measure or evaluate the consequences of their decisions</a:t>
            </a:r>
          </a:p>
          <a:p>
            <a:pPr eaLnBrk="1" hangingPunct="1">
              <a:lnSpc>
                <a:spcPct val="80000"/>
              </a:lnSpc>
              <a:buFont typeface="Wingdings" pitchFamily="2" charset="2"/>
              <a:buNone/>
            </a:pPr>
            <a:endParaRPr lang="en-US" sz="2400" smtClean="0"/>
          </a:p>
          <a:p>
            <a:pPr eaLnBrk="1" hangingPunct="1">
              <a:lnSpc>
                <a:spcPct val="80000"/>
              </a:lnSpc>
              <a:buFont typeface="Wingdings" pitchFamily="2" charset="2"/>
              <a:buNone/>
            </a:pPr>
            <a:r>
              <a:rPr lang="en-US" sz="2400" smtClean="0"/>
              <a:t>Decision makers or data users think that health researchers  and M&amp;E specialists:</a:t>
            </a:r>
          </a:p>
          <a:p>
            <a:pPr eaLnBrk="1" hangingPunct="1">
              <a:lnSpc>
                <a:spcPct val="80000"/>
              </a:lnSpc>
            </a:pPr>
            <a:r>
              <a:rPr lang="en-US" sz="2400" smtClean="0"/>
              <a:t>Lack responsiveness to priorities</a:t>
            </a:r>
          </a:p>
          <a:p>
            <a:pPr eaLnBrk="1" hangingPunct="1">
              <a:lnSpc>
                <a:spcPct val="80000"/>
              </a:lnSpc>
            </a:pPr>
            <a:r>
              <a:rPr lang="en-US" sz="2400" smtClean="0"/>
              <a:t>Favor numbers / jargon to transparent communication</a:t>
            </a:r>
          </a:p>
          <a:p>
            <a:pPr eaLnBrk="1" hangingPunct="1">
              <a:lnSpc>
                <a:spcPct val="80000"/>
              </a:lnSpc>
            </a:pPr>
            <a:r>
              <a:rPr lang="en-US" sz="2400" smtClean="0"/>
              <a:t>Prefer written reports to face-to-face conversation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title"/>
          </p:nvPr>
        </p:nvSpPr>
        <p:spPr>
          <a:xfrm>
            <a:off x="228600" y="457200"/>
            <a:ext cx="8442325" cy="846138"/>
          </a:xfrm>
        </p:spPr>
        <p:txBody>
          <a:bodyPr/>
          <a:lstStyle/>
          <a:p>
            <a:pPr algn="ctr" eaLnBrk="1" hangingPunct="1"/>
            <a:r>
              <a:rPr lang="en-US" smtClean="0"/>
              <a:t>Importance of Knowing Your Stakeholders</a:t>
            </a:r>
          </a:p>
        </p:txBody>
      </p:sp>
      <p:sp>
        <p:nvSpPr>
          <p:cNvPr id="102402" name="Rectangle 3"/>
          <p:cNvSpPr>
            <a:spLocks noGrp="1" noChangeArrowheads="1"/>
          </p:cNvSpPr>
          <p:nvPr>
            <p:ph idx="1"/>
          </p:nvPr>
        </p:nvSpPr>
        <p:spPr>
          <a:xfrm>
            <a:off x="274638" y="1655763"/>
            <a:ext cx="8540750" cy="4956175"/>
          </a:xfrm>
        </p:spPr>
        <p:txBody>
          <a:bodyPr/>
          <a:lstStyle/>
          <a:p>
            <a:pPr marL="684213" lvl="1" indent="-227013" eaLnBrk="1" hangingPunct="1">
              <a:lnSpc>
                <a:spcPct val="140000"/>
              </a:lnSpc>
              <a:buClr>
                <a:schemeClr val="tx1"/>
              </a:buClr>
            </a:pPr>
            <a:r>
              <a:rPr lang="en-US" smtClean="0"/>
              <a:t>View activities from different perspectives</a:t>
            </a:r>
          </a:p>
          <a:p>
            <a:pPr marL="684213" lvl="1" indent="-227013" eaLnBrk="1" hangingPunct="1">
              <a:lnSpc>
                <a:spcPct val="140000"/>
              </a:lnSpc>
              <a:buClr>
                <a:schemeClr val="tx1"/>
              </a:buClr>
            </a:pPr>
            <a:r>
              <a:rPr lang="en-US" smtClean="0"/>
              <a:t>Have different degrees of understanding</a:t>
            </a:r>
          </a:p>
          <a:p>
            <a:pPr marL="684213" lvl="1" indent="-227013" eaLnBrk="1" hangingPunct="1">
              <a:lnSpc>
                <a:spcPct val="140000"/>
              </a:lnSpc>
              <a:buClr>
                <a:schemeClr val="tx1"/>
              </a:buClr>
            </a:pPr>
            <a:r>
              <a:rPr lang="en-US" smtClean="0"/>
              <a:t>Need/want different information</a:t>
            </a:r>
          </a:p>
          <a:p>
            <a:pPr marL="684213" lvl="1" indent="-227013" eaLnBrk="1" hangingPunct="1">
              <a:lnSpc>
                <a:spcPct val="140000"/>
              </a:lnSpc>
              <a:buClr>
                <a:schemeClr val="tx1"/>
              </a:buClr>
            </a:pPr>
            <a:r>
              <a:rPr lang="en-US" smtClean="0"/>
              <a:t>Need information at different levels of complexity</a:t>
            </a:r>
          </a:p>
          <a:p>
            <a:pPr marL="684213" lvl="1" indent="-227013" eaLnBrk="1" hangingPunct="1">
              <a:lnSpc>
                <a:spcPct val="140000"/>
              </a:lnSpc>
              <a:buClr>
                <a:schemeClr val="tx1"/>
              </a:buClr>
            </a:pPr>
            <a:r>
              <a:rPr lang="en-US" smtClean="0"/>
              <a:t>Have different intensities of interest</a:t>
            </a:r>
          </a:p>
          <a:p>
            <a:pPr marL="684213" lvl="1" indent="-227013" eaLnBrk="1" hangingPunct="1">
              <a:lnSpc>
                <a:spcPct val="140000"/>
              </a:lnSpc>
              <a:buClr>
                <a:schemeClr val="tx1"/>
              </a:buClr>
            </a:pPr>
            <a:r>
              <a:rPr lang="en-US" smtClean="0"/>
              <a:t>Have different roles in the decision-making process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a:xfrm>
            <a:off x="396875" y="261938"/>
            <a:ext cx="8362950" cy="1143000"/>
          </a:xfrm>
        </p:spPr>
        <p:txBody>
          <a:bodyPr/>
          <a:lstStyle/>
          <a:p>
            <a:pPr algn="ctr" eaLnBrk="1" hangingPunct="1"/>
            <a:r>
              <a:rPr lang="en-US" smtClean="0"/>
              <a:t>Results of Involving Stakeholders in Data Use Process</a:t>
            </a:r>
          </a:p>
        </p:txBody>
      </p:sp>
      <p:sp>
        <p:nvSpPr>
          <p:cNvPr id="104450" name="Content Placeholder 2"/>
          <p:cNvSpPr>
            <a:spLocks noGrp="1"/>
          </p:cNvSpPr>
          <p:nvPr>
            <p:ph idx="1"/>
          </p:nvPr>
        </p:nvSpPr>
        <p:spPr>
          <a:xfrm>
            <a:off x="831850" y="1984375"/>
            <a:ext cx="7762875" cy="3962400"/>
          </a:xfrm>
        </p:spPr>
        <p:txBody>
          <a:bodyPr/>
          <a:lstStyle/>
          <a:p>
            <a:pPr eaLnBrk="1" hangingPunct="1">
              <a:buFont typeface="Wingdings" pitchFamily="2" charset="2"/>
              <a:buNone/>
            </a:pPr>
            <a:r>
              <a:rPr lang="en-US" smtClean="0"/>
              <a:t>     </a:t>
            </a:r>
            <a:r>
              <a:rPr lang="en-US" sz="3200" smtClean="0"/>
              <a:t> Relevance of data</a:t>
            </a:r>
          </a:p>
          <a:p>
            <a:pPr eaLnBrk="1" hangingPunct="1">
              <a:buFont typeface="Wingdings" pitchFamily="2" charset="2"/>
              <a:buNone/>
            </a:pPr>
            <a:r>
              <a:rPr lang="en-US" sz="3200" smtClean="0"/>
              <a:t>	  Ownership of data</a:t>
            </a:r>
          </a:p>
          <a:p>
            <a:pPr eaLnBrk="1" hangingPunct="1">
              <a:buFont typeface="Wingdings" pitchFamily="2" charset="2"/>
              <a:buNone/>
            </a:pPr>
            <a:r>
              <a:rPr lang="en-US" sz="3200" smtClean="0"/>
              <a:t>	  Appropriate dissemination of data</a:t>
            </a:r>
          </a:p>
          <a:p>
            <a:pPr eaLnBrk="1" hangingPunct="1">
              <a:buFont typeface="Wingdings" pitchFamily="2" charset="2"/>
              <a:buNone/>
            </a:pPr>
            <a:r>
              <a:rPr lang="en-US" sz="3200" smtClean="0"/>
              <a:t>	  Use of data </a:t>
            </a:r>
          </a:p>
        </p:txBody>
      </p:sp>
      <p:sp>
        <p:nvSpPr>
          <p:cNvPr id="4" name="Up Arrow 3"/>
          <p:cNvSpPr/>
          <p:nvPr/>
        </p:nvSpPr>
        <p:spPr>
          <a:xfrm>
            <a:off x="966788" y="2716213"/>
            <a:ext cx="384175" cy="423862"/>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Up Arrow 5"/>
          <p:cNvSpPr/>
          <p:nvPr/>
        </p:nvSpPr>
        <p:spPr>
          <a:xfrm>
            <a:off x="947738" y="3413125"/>
            <a:ext cx="384175" cy="423863"/>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Up Arrow 6"/>
          <p:cNvSpPr/>
          <p:nvPr/>
        </p:nvSpPr>
        <p:spPr>
          <a:xfrm>
            <a:off x="954088" y="4041775"/>
            <a:ext cx="384175" cy="423863"/>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Up Arrow 7"/>
          <p:cNvSpPr/>
          <p:nvPr/>
        </p:nvSpPr>
        <p:spPr>
          <a:xfrm>
            <a:off x="954088" y="2093913"/>
            <a:ext cx="384175" cy="423862"/>
          </a:xfrm>
          <a:prstGeom prst="up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06498"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106499"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06500"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106501"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06502"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106503"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06504"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106505"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06506"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106507"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106508"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106509" name="Rectangle 14"/>
          <p:cNvSpPr>
            <a:spLocks noGrp="1" noChangeArrowheads="1"/>
          </p:cNvSpPr>
          <p:nvPr>
            <p:ph type="title"/>
          </p:nvPr>
        </p:nvSpPr>
        <p:spPr>
          <a:xfrm>
            <a:off x="838200" y="457200"/>
            <a:ext cx="7772400" cy="1162050"/>
          </a:xfrm>
        </p:spPr>
        <p:txBody>
          <a:bodyPr lIns="90488" tIns="44450" rIns="90488" bIns="44450"/>
          <a:lstStyle/>
          <a:p>
            <a:pPr algn="ctr" eaLnBrk="1" hangingPunct="1"/>
            <a:r>
              <a:rPr lang="en-US" smtClean="0"/>
              <a:t>Stakeholder Analysis Matrix </a:t>
            </a:r>
            <a:br>
              <a:rPr lang="en-US" smtClean="0"/>
            </a:br>
            <a:r>
              <a:rPr lang="en-US" smtClean="0"/>
              <a:t>&amp; Engagement Plan</a:t>
            </a:r>
          </a:p>
        </p:txBody>
      </p:sp>
      <p:sp>
        <p:nvSpPr>
          <p:cNvPr id="106510" name="Rectangle 15"/>
          <p:cNvSpPr>
            <a:spLocks noGrp="1" noChangeArrowheads="1"/>
          </p:cNvSpPr>
          <p:nvPr>
            <p:ph idx="1"/>
          </p:nvPr>
        </p:nvSpPr>
        <p:spPr>
          <a:xfrm>
            <a:off x="762000" y="1828800"/>
            <a:ext cx="7054850" cy="4572000"/>
          </a:xfrm>
        </p:spPr>
        <p:txBody>
          <a:bodyPr lIns="90488" tIns="44450" rIns="90488" bIns="44450"/>
          <a:lstStyle/>
          <a:p>
            <a:pPr eaLnBrk="1" hangingPunct="1">
              <a:lnSpc>
                <a:spcPct val="120000"/>
              </a:lnSpc>
            </a:pPr>
            <a:r>
              <a:rPr lang="en-US" sz="2800" smtClean="0"/>
              <a:t>Clarify who has interest in a program and what that interest is</a:t>
            </a:r>
          </a:p>
          <a:p>
            <a:pPr eaLnBrk="1" hangingPunct="1">
              <a:lnSpc>
                <a:spcPct val="120000"/>
              </a:lnSpc>
            </a:pPr>
            <a:r>
              <a:rPr lang="en-US" sz="2800" smtClean="0"/>
              <a:t>Identify who can help a program and how, and who can hurt it</a:t>
            </a:r>
          </a:p>
          <a:p>
            <a:pPr eaLnBrk="1" hangingPunct="1">
              <a:lnSpc>
                <a:spcPct val="120000"/>
              </a:lnSpc>
            </a:pPr>
            <a:r>
              <a:rPr lang="en-US" sz="2800" smtClean="0"/>
              <a:t>Help you use this information for the success of the planning effort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p:cNvSpPr>
            <a:spLocks noGrp="1"/>
          </p:cNvSpPr>
          <p:nvPr>
            <p:ph type="title"/>
          </p:nvPr>
        </p:nvSpPr>
        <p:spPr/>
        <p:txBody>
          <a:bodyPr/>
          <a:lstStyle/>
          <a:p>
            <a:pPr algn="ctr" eaLnBrk="1" hangingPunct="1"/>
            <a:r>
              <a:rPr lang="en-US" smtClean="0"/>
              <a:t>Stakeholder Analysis Matrix</a:t>
            </a:r>
          </a:p>
        </p:txBody>
      </p:sp>
      <p:sp>
        <p:nvSpPr>
          <p:cNvPr id="108546" name="Content Placeholder 2"/>
          <p:cNvSpPr>
            <a:spLocks noGrp="1"/>
          </p:cNvSpPr>
          <p:nvPr>
            <p:ph idx="1"/>
          </p:nvPr>
        </p:nvSpPr>
        <p:spPr/>
        <p:txBody>
          <a:bodyPr/>
          <a:lstStyle/>
          <a:p>
            <a:pPr eaLnBrk="1" fontAlgn="ctr" hangingPunct="1">
              <a:buFont typeface="Wingdings" pitchFamily="2" charset="2"/>
              <a:buNone/>
            </a:pPr>
            <a:r>
              <a:rPr lang="en-US" sz="2800" smtClean="0"/>
              <a:t>The Stakeholder Analysis Matrix is a framework and process for:</a:t>
            </a:r>
          </a:p>
          <a:p>
            <a:pPr eaLnBrk="1" fontAlgn="ctr" hangingPunct="1"/>
            <a:r>
              <a:rPr lang="en-US" smtClean="0"/>
              <a:t>Identifying stakeholders</a:t>
            </a:r>
          </a:p>
          <a:p>
            <a:pPr eaLnBrk="1" fontAlgn="ctr" hangingPunct="1"/>
            <a:r>
              <a:rPr lang="en-US" smtClean="0"/>
              <a:t>Defining their roles and resources</a:t>
            </a:r>
          </a:p>
          <a:p>
            <a:pPr eaLnBrk="1" fontAlgn="ctr" hangingPunct="1"/>
            <a:r>
              <a:rPr lang="en-US" smtClean="0"/>
              <a:t>Identifying dynamics among stakeholders</a:t>
            </a:r>
          </a:p>
          <a:p>
            <a:pPr eaLnBrk="1" fontAlgn="ctr" hangingPunct="1"/>
            <a:r>
              <a:rPr lang="en-US" smtClean="0"/>
              <a:t>Setting the optimum stakeholder group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p:nvPr>
        </p:nvSpPr>
        <p:spPr/>
        <p:txBody>
          <a:bodyPr/>
          <a:lstStyle/>
          <a:p>
            <a:pPr algn="ctr" eaLnBrk="1" hangingPunct="1"/>
            <a:r>
              <a:rPr lang="en-US" smtClean="0"/>
              <a:t>Stakeholder Analysis Matrix</a:t>
            </a:r>
          </a:p>
        </p:txBody>
      </p:sp>
      <p:graphicFrame>
        <p:nvGraphicFramePr>
          <p:cNvPr id="4" name="Content Placeholder 3"/>
          <p:cNvGraphicFramePr>
            <a:graphicFrameLocks noGrp="1"/>
          </p:cNvGraphicFramePr>
          <p:nvPr>
            <p:ph idx="1"/>
          </p:nvPr>
        </p:nvGraphicFramePr>
        <p:xfrm>
          <a:off x="923925" y="1600200"/>
          <a:ext cx="7864475" cy="4206875"/>
        </p:xfrm>
        <a:graphic>
          <a:graphicData uri="http://schemas.openxmlformats.org/drawingml/2006/table">
            <a:tbl>
              <a:tblPr/>
              <a:tblGrid>
                <a:gridCol w="1311275"/>
                <a:gridCol w="1309688"/>
                <a:gridCol w="1311275"/>
                <a:gridCol w="1311275"/>
                <a:gridCol w="1309687"/>
                <a:gridCol w="1311275"/>
              </a:tblGrid>
              <a:tr h="1270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Name of stakeholder organization, group, or individual</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Stakeholder description</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Primary purpose, affiliation, funding</a:t>
                      </a: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Potential role in the issue or activity</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Level of knowledge of the issue</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Level of commitment</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Support or oppose the activity, to what extent, and why?</a:t>
                      </a: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Available resources</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Staff, money, technology, information, influence</a:t>
                      </a: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293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r>
            </a:tbl>
          </a:graphicData>
        </a:graphic>
      </p:graphicFrame>
      <p:sp>
        <p:nvSpPr>
          <p:cNvPr id="5" name="Oval 4"/>
          <p:cNvSpPr/>
          <p:nvPr/>
        </p:nvSpPr>
        <p:spPr>
          <a:xfrm>
            <a:off x="769938" y="1358900"/>
            <a:ext cx="1438275" cy="1606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2065338" y="1358900"/>
            <a:ext cx="1438275" cy="1606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3386138" y="1358900"/>
            <a:ext cx="1436687" cy="1606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4748213" y="1358900"/>
            <a:ext cx="1436687" cy="1606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5886450" y="1358900"/>
            <a:ext cx="1436688" cy="1606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7323138" y="1358900"/>
            <a:ext cx="1438275" cy="1606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1" name="Rectangle 2"/>
          <p:cNvSpPr>
            <a:spLocks noChangeArrowheads="1"/>
          </p:cNvSpPr>
          <p:nvPr/>
        </p:nvSpPr>
        <p:spPr bwMode="auto">
          <a:xfrm>
            <a:off x="0" y="1403350"/>
            <a:ext cx="9144000" cy="0"/>
          </a:xfrm>
          <a:prstGeom prst="rect">
            <a:avLst/>
          </a:prstGeom>
          <a:noFill/>
          <a:ln w="9525">
            <a:noFill/>
            <a:miter lim="800000"/>
            <a:headEnd/>
            <a:tailEnd/>
          </a:ln>
        </p:spPr>
        <p:txBody>
          <a:bodyPr wrap="none" anchor="ctr">
            <a:spAutoFit/>
          </a:bodyPr>
          <a:lstStyle/>
          <a:p>
            <a:endParaRPr lang="en-US"/>
          </a:p>
        </p:txBody>
      </p:sp>
      <p:sp>
        <p:nvSpPr>
          <p:cNvPr id="112642" name="Rectangle 3"/>
          <p:cNvSpPr>
            <a:spLocks noChangeArrowheads="1"/>
          </p:cNvSpPr>
          <p:nvPr/>
        </p:nvSpPr>
        <p:spPr bwMode="auto">
          <a:xfrm>
            <a:off x="0" y="871538"/>
            <a:ext cx="9144000" cy="0"/>
          </a:xfrm>
          <a:prstGeom prst="rect">
            <a:avLst/>
          </a:prstGeom>
          <a:noFill/>
          <a:ln w="9525">
            <a:noFill/>
            <a:miter lim="800000"/>
            <a:headEnd/>
            <a:tailEnd/>
          </a:ln>
        </p:spPr>
        <p:txBody>
          <a:bodyPr wrap="none" anchor="ctr">
            <a:spAutoFit/>
          </a:bodyPr>
          <a:lstStyle/>
          <a:p>
            <a:endParaRPr lang="en-US"/>
          </a:p>
        </p:txBody>
      </p:sp>
      <p:sp>
        <p:nvSpPr>
          <p:cNvPr id="112643" name="Rectangle 4"/>
          <p:cNvSpPr>
            <a:spLocks noChangeArrowheads="1"/>
          </p:cNvSpPr>
          <p:nvPr/>
        </p:nvSpPr>
        <p:spPr bwMode="auto">
          <a:xfrm>
            <a:off x="-3062288" y="76914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112644" name="Rectangle 5"/>
          <p:cNvSpPr>
            <a:spLocks noChangeArrowheads="1"/>
          </p:cNvSpPr>
          <p:nvPr/>
        </p:nvSpPr>
        <p:spPr bwMode="auto">
          <a:xfrm>
            <a:off x="-3062288" y="8332788"/>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
        <p:nvSpPr>
          <p:cNvPr id="112645" name="Rectangle 6"/>
          <p:cNvSpPr>
            <a:spLocks noChangeArrowheads="1"/>
          </p:cNvSpPr>
          <p:nvPr/>
        </p:nvSpPr>
        <p:spPr bwMode="auto">
          <a:xfrm>
            <a:off x="-3062288" y="76914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112646" name="Rectangle 7"/>
          <p:cNvSpPr>
            <a:spLocks noChangeArrowheads="1"/>
          </p:cNvSpPr>
          <p:nvPr/>
        </p:nvSpPr>
        <p:spPr bwMode="auto">
          <a:xfrm>
            <a:off x="-3062288" y="8332788"/>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
        <p:nvSpPr>
          <p:cNvPr id="112647" name="Rectangle 8"/>
          <p:cNvSpPr>
            <a:spLocks noChangeArrowheads="1"/>
          </p:cNvSpPr>
          <p:nvPr/>
        </p:nvSpPr>
        <p:spPr bwMode="auto">
          <a:xfrm>
            <a:off x="-3062288" y="76914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112648" name="Rectangle 9"/>
          <p:cNvSpPr>
            <a:spLocks noChangeArrowheads="1"/>
          </p:cNvSpPr>
          <p:nvPr/>
        </p:nvSpPr>
        <p:spPr bwMode="auto">
          <a:xfrm>
            <a:off x="-3062288" y="8332788"/>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graphicFrame>
        <p:nvGraphicFramePr>
          <p:cNvPr id="572516" name="Group 100"/>
          <p:cNvGraphicFramePr>
            <a:graphicFrameLocks noGrp="1"/>
          </p:cNvGraphicFramePr>
          <p:nvPr/>
        </p:nvGraphicFramePr>
        <p:xfrm>
          <a:off x="474663" y="1782763"/>
          <a:ext cx="8437562" cy="4683126"/>
        </p:xfrm>
        <a:graphic>
          <a:graphicData uri="http://schemas.openxmlformats.org/drawingml/2006/table">
            <a:tbl>
              <a:tblPr/>
              <a:tblGrid>
                <a:gridCol w="1406525"/>
                <a:gridCol w="1538287"/>
                <a:gridCol w="1312863"/>
                <a:gridCol w="1166812"/>
                <a:gridCol w="1555750"/>
                <a:gridCol w="1457325"/>
              </a:tblGrid>
              <a:tr h="1376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Name of stakeholder organization, group, or individual</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Stakeholder description</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Primary purpose, affiliation, funding</a:t>
                      </a: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Potential role in the issue or activity</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Level of knowledge of the issue</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Level of commitment</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Support or oppose the activity, to what extent, and why?</a:t>
                      </a: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Available resources</a:t>
                      </a:r>
                      <a:endParaRPr kumimoji="0" lang="en-US" sz="13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Staff, money, technology, information, influence</a:t>
                      </a:r>
                      <a:endParaRPr kumimoji="0" lang="en-US" sz="2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r>
              <a:tr h="3306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National AIDS Control Committee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Involved in planning, implementation, M&amp;E of all HIV/AIDS programs in the country; approves donor and NGO-funded HIV/AIDS programs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Facilitates the stakeholder meeting, prepares for meeting by identifying data sources and preparing an agenda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High – receives reports on PMTCT activities from MCH division at MOH; Medium level of knowledge of int’l guidelines and studies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Strongly supports activity but hesitant to use international data sources. NACC opposes use of the DHS and most recent international estimates, as it considers these sources to overestimate HIV prevalence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Staff available to facilitate; Room and computers available for meetings at NACC headquarters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bl>
          </a:graphicData>
        </a:graphic>
      </p:graphicFrame>
      <p:sp>
        <p:nvSpPr>
          <p:cNvPr id="112672" name="Rectangle 68"/>
          <p:cNvSpPr>
            <a:spLocks noChangeArrowheads="1"/>
          </p:cNvSpPr>
          <p:nvPr/>
        </p:nvSpPr>
        <p:spPr bwMode="auto">
          <a:xfrm>
            <a:off x="-3062288" y="51387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572485" name="Rectangle 69"/>
          <p:cNvSpPr>
            <a:spLocks noChangeArrowheads="1"/>
          </p:cNvSpPr>
          <p:nvPr/>
        </p:nvSpPr>
        <p:spPr bwMode="auto">
          <a:xfrm>
            <a:off x="914400" y="215900"/>
            <a:ext cx="7315200" cy="646113"/>
          </a:xfrm>
          <a:prstGeom prst="rect">
            <a:avLst/>
          </a:prstGeom>
          <a:noFill/>
          <a:ln w="9525">
            <a:noFill/>
            <a:miter lim="800000"/>
            <a:headEnd/>
            <a:tailEnd/>
          </a:ln>
          <a:effectLst/>
        </p:spPr>
        <p:txBody>
          <a:bodyPr anchor="ctr">
            <a:spAutoFit/>
          </a:bodyPr>
          <a:lstStyle/>
          <a:p>
            <a:pPr algn="ctr">
              <a:defRPr/>
            </a:pPr>
            <a:r>
              <a:rPr lang="en-US" sz="3600" b="1" dirty="0">
                <a:latin typeface="Arial" pitchFamily="34" charset="0"/>
              </a:rPr>
              <a:t>Stakeholder Analysis Matrix</a:t>
            </a:r>
            <a:r>
              <a:rPr lang="en-US" sz="3600" b="1" dirty="0">
                <a:effectLst>
                  <a:outerShdw blurRad="38100" dist="38100" dir="2700000" algn="tl">
                    <a:srgbClr val="C0C0C0"/>
                  </a:outerShdw>
                </a:effectLst>
                <a:latin typeface="Arial" pitchFamily="34" charset="0"/>
              </a:rPr>
              <a:t> </a:t>
            </a:r>
          </a:p>
        </p:txBody>
      </p:sp>
      <p:sp>
        <p:nvSpPr>
          <p:cNvPr id="572486" name="Rectangle 70"/>
          <p:cNvSpPr>
            <a:spLocks noChangeArrowheads="1"/>
          </p:cNvSpPr>
          <p:nvPr/>
        </p:nvSpPr>
        <p:spPr bwMode="auto">
          <a:xfrm>
            <a:off x="685800" y="1143000"/>
            <a:ext cx="7980363" cy="636588"/>
          </a:xfrm>
          <a:prstGeom prst="rect">
            <a:avLst/>
          </a:prstGeom>
          <a:noFill/>
          <a:ln w="9525">
            <a:noFill/>
            <a:miter lim="800000"/>
            <a:headEnd/>
            <a:tailEnd/>
          </a:ln>
          <a:effectLst/>
        </p:spPr>
        <p:txBody>
          <a:bodyPr wrap="none" lIns="0" tIns="0" rIns="0" bIns="88872" anchor="ctr">
            <a:spAutoFit/>
          </a:bodyPr>
          <a:lstStyle/>
          <a:p>
            <a:pPr>
              <a:tabLst>
                <a:tab pos="1028700" algn="l"/>
              </a:tabLst>
            </a:pPr>
            <a:r>
              <a:rPr lang="en-US" sz="1200" b="1"/>
              <a:t>Program issue</a:t>
            </a:r>
            <a:r>
              <a:rPr lang="en-US" sz="1200"/>
              <a:t>	Develop plan (inc. M&amp;E plan) to scale up PMTCT programs throughout system.</a:t>
            </a:r>
            <a:endParaRPr lang="en-US" sz="1200" b="1"/>
          </a:p>
          <a:p>
            <a:pPr>
              <a:tabLst>
                <a:tab pos="1028700" algn="l"/>
              </a:tabLst>
            </a:pPr>
            <a:r>
              <a:rPr lang="en-US" sz="1200" b="1"/>
              <a:t>Proposed activity</a:t>
            </a:r>
            <a:r>
              <a:rPr lang="en-US" sz="1200"/>
              <a:t>	Convene stakeholders to identify priorities based on available data and develop action plan.</a:t>
            </a:r>
            <a:endParaRPr lang="en-US" sz="1200" b="1"/>
          </a:p>
          <a:p>
            <a:pPr>
              <a:tabLst>
                <a:tab pos="1028700" algn="l"/>
              </a:tabLst>
            </a:pPr>
            <a:r>
              <a:rPr lang="en-US" sz="1200" b="1"/>
              <a:t>Date</a:t>
            </a:r>
            <a:r>
              <a:rPr lang="en-US" sz="1200"/>
              <a:t>	                   November 2006</a:t>
            </a:r>
            <a:r>
              <a:rPr lang="en-US" sz="1200">
                <a:effectLst>
                  <a:outerShdw blurRad="38100" dist="38100" dir="2700000" algn="tl">
                    <a:srgbClr val="000000"/>
                  </a:outerShdw>
                </a:effectLst>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algn="ctr" eaLnBrk="1" hangingPunct="1"/>
            <a:r>
              <a:rPr lang="en-US" smtClean="0"/>
              <a:t>Part 1: Session Objectives</a:t>
            </a:r>
          </a:p>
        </p:txBody>
      </p:sp>
      <p:sp>
        <p:nvSpPr>
          <p:cNvPr id="59394" name="Content Placeholder 2"/>
          <p:cNvSpPr>
            <a:spLocks noGrp="1"/>
          </p:cNvSpPr>
          <p:nvPr>
            <p:ph idx="1"/>
          </p:nvPr>
        </p:nvSpPr>
        <p:spPr/>
        <p:txBody>
          <a:bodyPr/>
          <a:lstStyle/>
          <a:p>
            <a:pPr eaLnBrk="1" hangingPunct="1"/>
            <a:r>
              <a:rPr lang="en-US" sz="2800" smtClean="0"/>
              <a:t>Highlight the determinants of data use</a:t>
            </a:r>
          </a:p>
          <a:p>
            <a:pPr eaLnBrk="1" hangingPunct="1"/>
            <a:r>
              <a:rPr lang="en-US" sz="2800" smtClean="0"/>
              <a:t>List potential barriers to data use</a:t>
            </a:r>
          </a:p>
          <a:p>
            <a:pPr eaLnBrk="1" hangingPunct="1"/>
            <a:r>
              <a:rPr lang="en-US" sz="2800" smtClean="0"/>
              <a:t>Introduce the Action Plan to Address Barriers to Data Use tool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p:nvPr>
        </p:nvSpPr>
        <p:spPr/>
        <p:txBody>
          <a:bodyPr/>
          <a:lstStyle/>
          <a:p>
            <a:pPr eaLnBrk="1" hangingPunct="1"/>
            <a:r>
              <a:rPr lang="en-US" smtClean="0"/>
              <a:t>How to Involve Stakeholders </a:t>
            </a:r>
          </a:p>
        </p:txBody>
      </p:sp>
      <p:sp>
        <p:nvSpPr>
          <p:cNvPr id="3" name="Content Placeholder 2"/>
          <p:cNvSpPr>
            <a:spLocks noGrp="1"/>
          </p:cNvSpPr>
          <p:nvPr>
            <p:ph idx="1"/>
          </p:nvPr>
        </p:nvSpPr>
        <p:spPr>
          <a:xfrm>
            <a:off x="954088" y="1417638"/>
            <a:ext cx="7762875" cy="3962400"/>
          </a:xfrm>
          <a:solidFill>
            <a:schemeClr val="accent2">
              <a:lumMod val="50000"/>
              <a:alpha val="0"/>
            </a:schemeClr>
          </a:solidFill>
        </p:spPr>
        <p:txBody>
          <a:bodyPr/>
          <a:lstStyle/>
          <a:p>
            <a:pPr eaLnBrk="1" hangingPunct="1"/>
            <a:r>
              <a:rPr lang="en-US" smtClean="0"/>
              <a:t>Quarterly program management meetings</a:t>
            </a:r>
          </a:p>
          <a:p>
            <a:pPr lvl="1" eaLnBrk="1" hangingPunct="1"/>
            <a:r>
              <a:rPr lang="en-US" smtClean="0"/>
              <a:t>Quarterly meetings to interpret RHIS data</a:t>
            </a:r>
          </a:p>
          <a:p>
            <a:pPr lvl="1" eaLnBrk="1" hangingPunct="1"/>
            <a:r>
              <a:rPr lang="en-US" smtClean="0"/>
              <a:t>Involvement of facility staff to interpret program data</a:t>
            </a:r>
          </a:p>
          <a:p>
            <a:pPr eaLnBrk="1" hangingPunct="1"/>
            <a:r>
              <a:rPr lang="en-US" smtClean="0"/>
              <a:t>M&amp;E system improvement</a:t>
            </a:r>
          </a:p>
          <a:p>
            <a:pPr lvl="1" eaLnBrk="1" hangingPunct="1"/>
            <a:r>
              <a:rPr lang="en-US" smtClean="0"/>
              <a:t>Indicator planning and/or harmonization</a:t>
            </a:r>
          </a:p>
          <a:p>
            <a:pPr lvl="1" eaLnBrk="1" hangingPunct="1"/>
            <a:r>
              <a:rPr lang="en-US" smtClean="0"/>
              <a:t>Data quality review meetings</a:t>
            </a:r>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a:xfrm>
            <a:off x="787400" y="198438"/>
            <a:ext cx="7762875" cy="792162"/>
          </a:xfrm>
        </p:spPr>
        <p:txBody>
          <a:bodyPr/>
          <a:lstStyle/>
          <a:p>
            <a:pPr algn="ctr" eaLnBrk="1" hangingPunct="1"/>
            <a:r>
              <a:rPr lang="en-US" smtClean="0"/>
              <a:t>Stakeholder Engagement Plan</a:t>
            </a:r>
          </a:p>
        </p:txBody>
      </p:sp>
      <p:graphicFrame>
        <p:nvGraphicFramePr>
          <p:cNvPr id="116761" name="Group 25"/>
          <p:cNvGraphicFramePr>
            <a:graphicFrameLocks noGrp="1"/>
          </p:cNvGraphicFramePr>
          <p:nvPr>
            <p:ph idx="1"/>
          </p:nvPr>
        </p:nvGraphicFramePr>
        <p:xfrm>
          <a:off x="695325" y="1736725"/>
          <a:ext cx="7762875" cy="3562350"/>
        </p:xfrm>
        <a:graphic>
          <a:graphicData uri="http://schemas.openxmlformats.org/drawingml/2006/table">
            <a:tbl>
              <a:tblPr/>
              <a:tblGrid>
                <a:gridCol w="1941513"/>
                <a:gridCol w="1939925"/>
                <a:gridCol w="1941512"/>
                <a:gridCol w="1939925"/>
              </a:tblGrid>
              <a:tr h="1177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Stakeholder organization, group, or individual</a:t>
                      </a: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Potential role </a:t>
                      </a:r>
                      <a:b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b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in the activity</a:t>
                      </a:r>
                      <a:endPar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Engagement strategy</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ea typeface="Times New Roman" pitchFamily="18" charset="0"/>
                          <a:cs typeface="Arial" charset="0"/>
                        </a:rPr>
                        <a:t>How will you engage this stakeholder in the activity?</a:t>
                      </a: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Follow-up strategy</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ea typeface="Times New Roman" pitchFamily="18" charset="0"/>
                          <a:cs typeface="Arial" charset="0"/>
                        </a:rPr>
                        <a:t>Plans for feedback or continued involvement</a:t>
                      </a: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rgbClr val="FFFFFF"/>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2190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5A58"/>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5A58"/>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5A58"/>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5A58"/>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3D3"/>
                    </a:solidFill>
                  </a:tcPr>
                </a:tc>
              </a:tr>
            </a:tbl>
          </a:graphicData>
        </a:graphic>
      </p:graphicFrame>
      <p:sp>
        <p:nvSpPr>
          <p:cNvPr id="6" name="Rectangle 67"/>
          <p:cNvSpPr>
            <a:spLocks noChangeArrowheads="1"/>
          </p:cNvSpPr>
          <p:nvPr/>
        </p:nvSpPr>
        <p:spPr bwMode="auto">
          <a:xfrm>
            <a:off x="1258888" y="954088"/>
            <a:ext cx="1846262" cy="735012"/>
          </a:xfrm>
          <a:prstGeom prst="rect">
            <a:avLst/>
          </a:prstGeom>
          <a:noFill/>
          <a:ln w="9525">
            <a:noFill/>
            <a:miter lim="800000"/>
            <a:headEnd/>
            <a:tailEnd/>
          </a:ln>
          <a:effectLst/>
        </p:spPr>
        <p:txBody>
          <a:bodyPr wrap="none" lIns="0" tIns="0" rIns="0" bIns="88872" anchor="ctr">
            <a:spAutoFit/>
          </a:bodyPr>
          <a:lstStyle/>
          <a:p>
            <a:pPr>
              <a:tabLst>
                <a:tab pos="1028700" algn="l"/>
              </a:tabLst>
              <a:defRPr/>
            </a:pPr>
            <a:r>
              <a:rPr lang="en-US" sz="1400" b="1" dirty="0">
                <a:latin typeface="Arial" pitchFamily="34" charset="0"/>
              </a:rPr>
              <a:t>Program issue</a:t>
            </a:r>
            <a:r>
              <a:rPr lang="en-US" sz="1400" dirty="0">
                <a:latin typeface="Arial" pitchFamily="34" charset="0"/>
              </a:rPr>
              <a:t>	</a:t>
            </a:r>
          </a:p>
          <a:p>
            <a:pPr>
              <a:tabLst>
                <a:tab pos="1028700" algn="l"/>
              </a:tabLst>
              <a:defRPr/>
            </a:pPr>
            <a:r>
              <a:rPr lang="en-US" sz="1400" b="1" dirty="0">
                <a:latin typeface="Arial" pitchFamily="34" charset="0"/>
              </a:rPr>
              <a:t>Proposed activity</a:t>
            </a:r>
            <a:r>
              <a:rPr lang="en-US" sz="1400" dirty="0">
                <a:latin typeface="Arial" pitchFamily="34" charset="0"/>
              </a:rPr>
              <a:t>	</a:t>
            </a:r>
            <a:endParaRPr lang="en-US" sz="1400" b="1" dirty="0">
              <a:latin typeface="Arial" pitchFamily="34" charset="0"/>
            </a:endParaRPr>
          </a:p>
          <a:p>
            <a:pPr>
              <a:tabLst>
                <a:tab pos="1028700" algn="l"/>
              </a:tabLst>
              <a:defRPr/>
            </a:pPr>
            <a:r>
              <a:rPr lang="en-US" sz="1400" b="1" dirty="0">
                <a:latin typeface="Arial" pitchFamily="34" charset="0"/>
              </a:rPr>
              <a:t>Date</a:t>
            </a:r>
            <a:r>
              <a:rPr lang="en-US" sz="1400" dirty="0">
                <a:latin typeface="Arial" pitchFamily="34" charset="0"/>
              </a:rPr>
              <a:t>	</a:t>
            </a:r>
            <a:endParaRPr lang="en-US" sz="1400" dirty="0">
              <a:effectLst>
                <a:outerShdw blurRad="38100" dist="38100" dir="2700000" algn="tl">
                  <a:srgbClr val="C0C0C0"/>
                </a:outerShdw>
              </a:effectLst>
              <a:latin typeface="Arial" pitchFamily="34" charset="0"/>
            </a:endParaRPr>
          </a:p>
        </p:txBody>
      </p:sp>
      <p:sp>
        <p:nvSpPr>
          <p:cNvPr id="7" name="Oval 6"/>
          <p:cNvSpPr/>
          <p:nvPr/>
        </p:nvSpPr>
        <p:spPr>
          <a:xfrm>
            <a:off x="6553200" y="1320800"/>
            <a:ext cx="1920875" cy="191928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4556125" y="1370013"/>
            <a:ext cx="1920875" cy="191928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2636838" y="1320800"/>
            <a:ext cx="1919287" cy="191928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1"/>
          <p:cNvSpPr/>
          <p:nvPr/>
        </p:nvSpPr>
        <p:spPr>
          <a:xfrm>
            <a:off x="715963" y="1370013"/>
            <a:ext cx="1920875" cy="191928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ChangeArrowheads="1"/>
          </p:cNvSpPr>
          <p:nvPr/>
        </p:nvSpPr>
        <p:spPr bwMode="auto">
          <a:xfrm>
            <a:off x="0" y="1403350"/>
            <a:ext cx="9144000" cy="0"/>
          </a:xfrm>
          <a:prstGeom prst="rect">
            <a:avLst/>
          </a:prstGeom>
          <a:noFill/>
          <a:ln w="9525">
            <a:noFill/>
            <a:miter lim="800000"/>
            <a:headEnd/>
            <a:tailEnd/>
          </a:ln>
        </p:spPr>
        <p:txBody>
          <a:bodyPr wrap="none" anchor="ctr">
            <a:spAutoFit/>
          </a:bodyPr>
          <a:lstStyle/>
          <a:p>
            <a:endParaRPr lang="en-US"/>
          </a:p>
        </p:txBody>
      </p:sp>
      <p:sp>
        <p:nvSpPr>
          <p:cNvPr id="118786" name="Rectangle 3"/>
          <p:cNvSpPr>
            <a:spLocks noChangeArrowheads="1"/>
          </p:cNvSpPr>
          <p:nvPr/>
        </p:nvSpPr>
        <p:spPr bwMode="auto">
          <a:xfrm>
            <a:off x="0" y="871538"/>
            <a:ext cx="9144000" cy="0"/>
          </a:xfrm>
          <a:prstGeom prst="rect">
            <a:avLst/>
          </a:prstGeom>
          <a:noFill/>
          <a:ln w="9525">
            <a:noFill/>
            <a:miter lim="800000"/>
            <a:headEnd/>
            <a:tailEnd/>
          </a:ln>
        </p:spPr>
        <p:txBody>
          <a:bodyPr wrap="none" anchor="ctr">
            <a:spAutoFit/>
          </a:bodyPr>
          <a:lstStyle/>
          <a:p>
            <a:endParaRPr lang="en-US"/>
          </a:p>
        </p:txBody>
      </p:sp>
      <p:sp>
        <p:nvSpPr>
          <p:cNvPr id="118787" name="Rectangle 4"/>
          <p:cNvSpPr>
            <a:spLocks noChangeArrowheads="1"/>
          </p:cNvSpPr>
          <p:nvPr/>
        </p:nvSpPr>
        <p:spPr bwMode="auto">
          <a:xfrm>
            <a:off x="-3062288" y="76914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118788" name="Rectangle 5"/>
          <p:cNvSpPr>
            <a:spLocks noChangeArrowheads="1"/>
          </p:cNvSpPr>
          <p:nvPr/>
        </p:nvSpPr>
        <p:spPr bwMode="auto">
          <a:xfrm>
            <a:off x="-3062288" y="8332788"/>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
        <p:nvSpPr>
          <p:cNvPr id="118789" name="Rectangle 6"/>
          <p:cNvSpPr>
            <a:spLocks noChangeArrowheads="1"/>
          </p:cNvSpPr>
          <p:nvPr/>
        </p:nvSpPr>
        <p:spPr bwMode="auto">
          <a:xfrm>
            <a:off x="-3062288" y="76914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118790" name="Rectangle 7"/>
          <p:cNvSpPr>
            <a:spLocks noChangeArrowheads="1"/>
          </p:cNvSpPr>
          <p:nvPr/>
        </p:nvSpPr>
        <p:spPr bwMode="auto">
          <a:xfrm>
            <a:off x="-3062288" y="8332788"/>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
        <p:nvSpPr>
          <p:cNvPr id="118791" name="Rectangle 8"/>
          <p:cNvSpPr>
            <a:spLocks noChangeArrowheads="1"/>
          </p:cNvSpPr>
          <p:nvPr/>
        </p:nvSpPr>
        <p:spPr bwMode="auto">
          <a:xfrm>
            <a:off x="-3062288" y="76914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118792" name="Rectangle 9"/>
          <p:cNvSpPr>
            <a:spLocks noChangeArrowheads="1"/>
          </p:cNvSpPr>
          <p:nvPr/>
        </p:nvSpPr>
        <p:spPr bwMode="auto">
          <a:xfrm>
            <a:off x="-3062288" y="8332788"/>
            <a:ext cx="3017838" cy="6350"/>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
        <p:nvSpPr>
          <p:cNvPr id="118793" name="Rectangle 10"/>
          <p:cNvSpPr>
            <a:spLocks noChangeArrowheads="1"/>
          </p:cNvSpPr>
          <p:nvPr/>
        </p:nvSpPr>
        <p:spPr bwMode="auto">
          <a:xfrm>
            <a:off x="-3062288" y="5138738"/>
            <a:ext cx="184150" cy="641350"/>
          </a:xfrm>
          <a:prstGeom prst="rect">
            <a:avLst/>
          </a:prstGeom>
          <a:noFill/>
          <a:ln w="9525">
            <a:noFill/>
            <a:miter lim="800000"/>
            <a:headEnd/>
            <a:tailEnd/>
          </a:ln>
        </p:spPr>
        <p:txBody>
          <a:bodyPr wrap="none" anchor="ctr">
            <a:spAutoFit/>
          </a:bodyPr>
          <a:lstStyle/>
          <a:p>
            <a:r>
              <a:rPr lang="en-US"/>
              <a:t/>
            </a:r>
            <a:br>
              <a:rPr lang="en-US"/>
            </a:br>
            <a:endParaRPr lang="en-US"/>
          </a:p>
        </p:txBody>
      </p:sp>
      <p:sp>
        <p:nvSpPr>
          <p:cNvPr id="573451" name="Rectangle 11"/>
          <p:cNvSpPr>
            <a:spLocks noChangeArrowheads="1"/>
          </p:cNvSpPr>
          <p:nvPr/>
        </p:nvSpPr>
        <p:spPr bwMode="auto">
          <a:xfrm>
            <a:off x="1143000" y="268288"/>
            <a:ext cx="6570663" cy="646112"/>
          </a:xfrm>
          <a:prstGeom prst="rect">
            <a:avLst/>
          </a:prstGeom>
          <a:noFill/>
          <a:ln w="9525">
            <a:noFill/>
            <a:miter lim="800000"/>
            <a:headEnd/>
            <a:tailEnd/>
          </a:ln>
          <a:effectLst/>
        </p:spPr>
        <p:txBody>
          <a:bodyPr wrap="none" anchor="ctr">
            <a:spAutoFit/>
          </a:bodyPr>
          <a:lstStyle/>
          <a:p>
            <a:pPr>
              <a:defRPr/>
            </a:pPr>
            <a:r>
              <a:rPr lang="en-US" sz="3600" dirty="0">
                <a:latin typeface="Arial" pitchFamily="34" charset="0"/>
              </a:rPr>
              <a:t>Stakeholder Engagement Plan</a:t>
            </a:r>
            <a:r>
              <a:rPr lang="en-US" sz="3600" dirty="0">
                <a:effectLst>
                  <a:outerShdw blurRad="38100" dist="38100" dir="2700000" algn="tl">
                    <a:srgbClr val="C0C0C0"/>
                  </a:outerShdw>
                </a:effectLst>
                <a:latin typeface="Arial" pitchFamily="34" charset="0"/>
              </a:rPr>
              <a:t> </a:t>
            </a:r>
          </a:p>
        </p:txBody>
      </p:sp>
      <p:graphicFrame>
        <p:nvGraphicFramePr>
          <p:cNvPr id="118814" name="Group 30"/>
          <p:cNvGraphicFramePr>
            <a:graphicFrameLocks noGrp="1"/>
          </p:cNvGraphicFramePr>
          <p:nvPr>
            <p:ph/>
          </p:nvPr>
        </p:nvGraphicFramePr>
        <p:xfrm>
          <a:off x="455613" y="1550988"/>
          <a:ext cx="8231187" cy="4027488"/>
        </p:xfrm>
        <a:graphic>
          <a:graphicData uri="http://schemas.openxmlformats.org/drawingml/2006/table">
            <a:tbl>
              <a:tblPr/>
              <a:tblGrid>
                <a:gridCol w="1798637"/>
                <a:gridCol w="2122488"/>
                <a:gridCol w="2155825"/>
                <a:gridCol w="2154237"/>
              </a:tblGrid>
              <a:tr h="947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Stakeholder organization, group, or individual</a:t>
                      </a:r>
                      <a:endParaRPr kumimoji="0" lang="en-US"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Potential role </a:t>
                      </a:r>
                      <a:b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br>
                      <a:r>
                        <a:rPr kumimoji="0" lang="en-US" sz="1400" b="0" i="0" u="none" strike="noStrike" cap="none" normalizeH="0" baseline="0" smtClean="0">
                          <a:ln>
                            <a:noFill/>
                          </a:ln>
                          <a:solidFill>
                            <a:schemeClr val="tx1"/>
                          </a:solidFill>
                          <a:effectLst/>
                          <a:latin typeface="Arial" charset="0"/>
                          <a:ea typeface="Times New Roman" pitchFamily="18" charset="0"/>
                          <a:cs typeface="Arial" charset="0"/>
                        </a:rPr>
                        <a:t>in the activity</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Engagement strategy</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ea typeface="Times New Roman" pitchFamily="18" charset="0"/>
                          <a:cs typeface="Arial" charset="0"/>
                        </a:rPr>
                        <a:t>How will you engage this stakeholder in the activity?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Times New Roman" pitchFamily="18" charset="0"/>
                          <a:cs typeface="Arial" charset="0"/>
                        </a:rPr>
                        <a:t>Follow-up strategy</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ea typeface="Times New Roman" pitchFamily="18" charset="0"/>
                          <a:cs typeface="Arial" charset="0"/>
                        </a:rPr>
                        <a:t>Plans for feedback or continued involvement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solidFill>
                  </a:tcPr>
                </a:tc>
              </a:tr>
              <a:tr h="3079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National AIDS Control Committee (NACC)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Facilitates the stakeholder meeting, prepares for meeting by identifying data sources and preparing an agenda that allows for the sources to be discussed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The NACC is the lead in this activity. It will be important for the NACC to involve more specifically the PMTCT coordinator, clinical care coordinator, and National AIDS Program Coordinator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The NACC is responsible for following up with the prioritized stakeholders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bl>
          </a:graphicData>
        </a:graphic>
      </p:graphicFrame>
      <p:sp>
        <p:nvSpPr>
          <p:cNvPr id="573507" name="Rectangle 67"/>
          <p:cNvSpPr>
            <a:spLocks noChangeArrowheads="1"/>
          </p:cNvSpPr>
          <p:nvPr/>
        </p:nvSpPr>
        <p:spPr bwMode="auto">
          <a:xfrm>
            <a:off x="685800" y="898525"/>
            <a:ext cx="7980363" cy="666750"/>
          </a:xfrm>
          <a:prstGeom prst="rect">
            <a:avLst/>
          </a:prstGeom>
          <a:noFill/>
          <a:ln w="9525">
            <a:noFill/>
            <a:miter lim="800000"/>
            <a:headEnd/>
            <a:tailEnd/>
          </a:ln>
          <a:effectLst/>
        </p:spPr>
        <p:txBody>
          <a:bodyPr wrap="none" lIns="0" tIns="0" rIns="0" bIns="88872" anchor="ctr">
            <a:spAutoFit/>
          </a:bodyPr>
          <a:lstStyle/>
          <a:p>
            <a:pPr>
              <a:tabLst>
                <a:tab pos="1028700" algn="l"/>
              </a:tabLst>
            </a:pPr>
            <a:r>
              <a:rPr lang="en-US" sz="1200" b="1"/>
              <a:t>Program issue</a:t>
            </a:r>
            <a:r>
              <a:rPr lang="en-US" sz="1400"/>
              <a:t>	</a:t>
            </a:r>
            <a:r>
              <a:rPr lang="en-US" sz="1200"/>
              <a:t>Develop plan (inc. M&amp;E plan) to scale up PMTCT programs throughout system.</a:t>
            </a:r>
            <a:endParaRPr lang="en-US" sz="1200" b="1"/>
          </a:p>
          <a:p>
            <a:pPr>
              <a:tabLst>
                <a:tab pos="1028700" algn="l"/>
              </a:tabLst>
            </a:pPr>
            <a:r>
              <a:rPr lang="en-US" sz="1200" b="1"/>
              <a:t>Proposed activity</a:t>
            </a:r>
            <a:r>
              <a:rPr lang="en-US" sz="1200"/>
              <a:t>	Convene stakeholders to identify priorities based on available data and develop action plan.</a:t>
            </a:r>
            <a:endParaRPr lang="en-US" sz="1200" b="1"/>
          </a:p>
          <a:p>
            <a:pPr>
              <a:tabLst>
                <a:tab pos="1028700" algn="l"/>
              </a:tabLst>
            </a:pPr>
            <a:r>
              <a:rPr lang="en-US" sz="1200" b="1"/>
              <a:t>Date</a:t>
            </a:r>
            <a:r>
              <a:rPr lang="en-US" sz="1200"/>
              <a:t>	                November 2006</a:t>
            </a:r>
            <a:r>
              <a:rPr lang="en-US" sz="1200">
                <a:effectLst>
                  <a:outerShdw blurRad="38100" dist="38100" dir="2700000" algn="tl">
                    <a:srgbClr val="000000"/>
                  </a:outerShdw>
                </a:effectLst>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AutoShape 2"/>
          <p:cNvSpPr>
            <a:spLocks noChangeArrowheads="1"/>
          </p:cNvSpPr>
          <p:nvPr/>
        </p:nvSpPr>
        <p:spPr bwMode="auto">
          <a:xfrm>
            <a:off x="430213" y="1990725"/>
            <a:ext cx="8435975" cy="3530600"/>
          </a:xfrm>
          <a:prstGeom prst="triangle">
            <a:avLst>
              <a:gd name="adj" fmla="val 50000"/>
            </a:avLst>
          </a:prstGeom>
          <a:solidFill>
            <a:schemeClr val="tx1">
              <a:lumMod val="95000"/>
            </a:schemeClr>
          </a:solidFill>
          <a:ln w="63500" cmpd="dbl">
            <a:solidFill>
              <a:srgbClr val="141F78"/>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141F78"/>
            </a:extrusionClr>
          </a:sp3d>
        </p:spPr>
        <p:txBody>
          <a:bodyPr wrap="none" anchor="ctr">
            <a:flatTx/>
          </a:bodyPr>
          <a:lstStyle/>
          <a:p>
            <a:pPr algn="ctr">
              <a:defRPr/>
            </a:pPr>
            <a:endParaRPr lang="en-US">
              <a:solidFill>
                <a:srgbClr val="141F78"/>
              </a:solidFill>
              <a:effectLst>
                <a:outerShdw blurRad="38100" dist="38100" dir="2700000" algn="tl">
                  <a:srgbClr val="C0C0C0"/>
                </a:outerShdw>
              </a:effectLst>
              <a:latin typeface="Arial" pitchFamily="34" charset="0"/>
            </a:endParaRPr>
          </a:p>
        </p:txBody>
      </p:sp>
      <p:sp>
        <p:nvSpPr>
          <p:cNvPr id="120834" name="Oval 6"/>
          <p:cNvSpPr>
            <a:spLocks noChangeArrowheads="1"/>
          </p:cNvSpPr>
          <p:nvPr/>
        </p:nvSpPr>
        <p:spPr bwMode="auto">
          <a:xfrm>
            <a:off x="2173288" y="3756025"/>
            <a:ext cx="2474912" cy="1695450"/>
          </a:xfrm>
          <a:prstGeom prst="ellipse">
            <a:avLst/>
          </a:prstGeom>
          <a:noFill/>
          <a:ln w="31750">
            <a:solidFill>
              <a:srgbClr val="009C98"/>
            </a:solidFill>
            <a:round/>
            <a:headEnd/>
            <a:tailEnd/>
          </a:ln>
        </p:spPr>
        <p:txBody>
          <a:bodyPr anchor="ctr"/>
          <a:lstStyle/>
          <a:p>
            <a:pPr algn="ctr"/>
            <a:endParaRPr lang="en-US" sz="2300" b="1">
              <a:solidFill>
                <a:srgbClr val="111111"/>
              </a:solidFill>
            </a:endParaRPr>
          </a:p>
          <a:p>
            <a:pPr algn="ctr"/>
            <a:r>
              <a:rPr lang="en-US" sz="2300" b="1">
                <a:solidFill>
                  <a:srgbClr val="111111"/>
                </a:solidFill>
              </a:rPr>
              <a:t>Stake-holders</a:t>
            </a:r>
          </a:p>
        </p:txBody>
      </p:sp>
      <p:sp>
        <p:nvSpPr>
          <p:cNvPr id="120835" name="Oval 7"/>
          <p:cNvSpPr>
            <a:spLocks noChangeArrowheads="1"/>
          </p:cNvSpPr>
          <p:nvPr/>
        </p:nvSpPr>
        <p:spPr bwMode="auto">
          <a:xfrm>
            <a:off x="4495800" y="3756025"/>
            <a:ext cx="2362200" cy="1677988"/>
          </a:xfrm>
          <a:prstGeom prst="ellipse">
            <a:avLst/>
          </a:prstGeom>
          <a:solidFill>
            <a:srgbClr val="FFFF00"/>
          </a:solidFill>
          <a:ln w="31750">
            <a:solidFill>
              <a:srgbClr val="009C98"/>
            </a:solidFill>
            <a:round/>
            <a:headEnd/>
            <a:tailEnd/>
          </a:ln>
        </p:spPr>
        <p:txBody>
          <a:bodyPr anchor="ctr"/>
          <a:lstStyle/>
          <a:p>
            <a:pPr algn="ctr"/>
            <a:r>
              <a:rPr lang="en-US" sz="2300" b="1">
                <a:solidFill>
                  <a:srgbClr val="111111"/>
                </a:solidFill>
              </a:rPr>
              <a:t>Decisions</a:t>
            </a:r>
          </a:p>
        </p:txBody>
      </p:sp>
      <p:sp>
        <p:nvSpPr>
          <p:cNvPr id="25608" name="Rectangle 8"/>
          <p:cNvSpPr>
            <a:spLocks noChangeArrowheads="1"/>
          </p:cNvSpPr>
          <p:nvPr/>
        </p:nvSpPr>
        <p:spPr bwMode="auto">
          <a:xfrm>
            <a:off x="687388" y="274638"/>
            <a:ext cx="7769225" cy="1143000"/>
          </a:xfrm>
          <a:prstGeom prst="rect">
            <a:avLst/>
          </a:prstGeom>
          <a:noFill/>
          <a:ln w="9525">
            <a:noFill/>
            <a:miter lim="800000"/>
            <a:headEnd/>
            <a:tailEnd/>
          </a:ln>
        </p:spPr>
        <p:txBody>
          <a:bodyPr anchor="ctr"/>
          <a:lstStyle/>
          <a:p>
            <a:pPr algn="ctr"/>
            <a:r>
              <a:rPr lang="en-US" sz="3600" b="1"/>
              <a:t>Context of Decision Making</a:t>
            </a:r>
          </a:p>
        </p:txBody>
      </p:sp>
      <p:sp>
        <p:nvSpPr>
          <p:cNvPr id="120837" name="Oval 9"/>
          <p:cNvSpPr>
            <a:spLocks noChangeArrowheads="1"/>
          </p:cNvSpPr>
          <p:nvPr/>
        </p:nvSpPr>
        <p:spPr bwMode="auto">
          <a:xfrm>
            <a:off x="3309938" y="2676525"/>
            <a:ext cx="2579687" cy="1524000"/>
          </a:xfrm>
          <a:prstGeom prst="ellipse">
            <a:avLst/>
          </a:prstGeom>
          <a:noFill/>
          <a:ln w="31750">
            <a:solidFill>
              <a:srgbClr val="009C98"/>
            </a:solidFill>
            <a:round/>
            <a:headEnd/>
            <a:tailEnd/>
          </a:ln>
        </p:spPr>
        <p:txBody>
          <a:bodyPr anchor="ctr"/>
          <a:lstStyle/>
          <a:p>
            <a:pPr algn="ctr"/>
            <a:r>
              <a:rPr lang="en-US" sz="2300" b="1">
                <a:solidFill>
                  <a:srgbClr val="111111"/>
                </a:solidFill>
              </a:rPr>
              <a:t> Data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a:xfrm>
            <a:off x="388938" y="430213"/>
            <a:ext cx="8297862" cy="1143000"/>
          </a:xfrm>
        </p:spPr>
        <p:txBody>
          <a:bodyPr/>
          <a:lstStyle/>
          <a:p>
            <a:pPr algn="ctr" eaLnBrk="1" hangingPunct="1"/>
            <a:r>
              <a:rPr lang="en-US" smtClean="0"/>
              <a:t>Decision Areas</a:t>
            </a:r>
          </a:p>
        </p:txBody>
      </p:sp>
      <p:sp>
        <p:nvSpPr>
          <p:cNvPr id="122882" name="Rectangle 3"/>
          <p:cNvSpPr>
            <a:spLocks noGrp="1" noChangeArrowheads="1"/>
          </p:cNvSpPr>
          <p:nvPr>
            <p:ph idx="1"/>
          </p:nvPr>
        </p:nvSpPr>
        <p:spPr>
          <a:xfrm>
            <a:off x="569913" y="1979613"/>
            <a:ext cx="7618412" cy="2732087"/>
          </a:xfrm>
        </p:spPr>
        <p:txBody>
          <a:bodyPr/>
          <a:lstStyle/>
          <a:p>
            <a:pPr eaLnBrk="1" hangingPunct="1">
              <a:lnSpc>
                <a:spcPct val="90000"/>
              </a:lnSpc>
            </a:pPr>
            <a:r>
              <a:rPr lang="en-US" sz="2800" smtClean="0"/>
              <a:t>Program design and evaluation</a:t>
            </a:r>
          </a:p>
          <a:p>
            <a:pPr eaLnBrk="1" hangingPunct="1">
              <a:lnSpc>
                <a:spcPct val="90000"/>
              </a:lnSpc>
            </a:pPr>
            <a:r>
              <a:rPr lang="en-US" sz="2800" smtClean="0"/>
              <a:t>Program management and improvement</a:t>
            </a:r>
          </a:p>
          <a:p>
            <a:pPr eaLnBrk="1" hangingPunct="1">
              <a:lnSpc>
                <a:spcPct val="90000"/>
              </a:lnSpc>
            </a:pPr>
            <a:r>
              <a:rPr lang="en-US" sz="2800" smtClean="0"/>
              <a:t>Strategic planning</a:t>
            </a:r>
          </a:p>
          <a:p>
            <a:pPr eaLnBrk="1" hangingPunct="1">
              <a:lnSpc>
                <a:spcPct val="90000"/>
              </a:lnSpc>
            </a:pPr>
            <a:r>
              <a:rPr lang="en-US" sz="2800" smtClean="0"/>
              <a:t>Advocacy and policy development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ChangeArrowheads="1"/>
          </p:cNvSpPr>
          <p:nvPr>
            <p:ph type="title"/>
          </p:nvPr>
        </p:nvSpPr>
        <p:spPr/>
        <p:txBody>
          <a:bodyPr/>
          <a:lstStyle/>
          <a:p>
            <a:pPr algn="ctr" eaLnBrk="1" hangingPunct="1"/>
            <a:r>
              <a:rPr lang="en-US" smtClean="0"/>
              <a:t>Program Design and Evaluation</a:t>
            </a:r>
          </a:p>
        </p:txBody>
      </p:sp>
      <p:sp>
        <p:nvSpPr>
          <p:cNvPr id="124930" name="Rectangle 3"/>
          <p:cNvSpPr>
            <a:spLocks noGrp="1" noChangeArrowheads="1"/>
          </p:cNvSpPr>
          <p:nvPr>
            <p:ph idx="1"/>
          </p:nvPr>
        </p:nvSpPr>
        <p:spPr>
          <a:xfrm>
            <a:off x="923925" y="1778000"/>
            <a:ext cx="7762875" cy="3402013"/>
          </a:xfrm>
        </p:spPr>
        <p:txBody>
          <a:bodyPr/>
          <a:lstStyle/>
          <a:p>
            <a:pPr eaLnBrk="1" hangingPunct="1"/>
            <a:r>
              <a:rPr lang="en-US" sz="3000" smtClean="0"/>
              <a:t>Design</a:t>
            </a:r>
          </a:p>
          <a:p>
            <a:pPr lvl="1" eaLnBrk="1" hangingPunct="1"/>
            <a:r>
              <a:rPr lang="en-US" sz="2800" smtClean="0"/>
              <a:t>Select messages for prevention campaigns</a:t>
            </a:r>
          </a:p>
          <a:p>
            <a:pPr eaLnBrk="1" hangingPunct="1"/>
            <a:r>
              <a:rPr lang="en-US" sz="2800" smtClean="0"/>
              <a:t>Evaluation</a:t>
            </a:r>
          </a:p>
          <a:p>
            <a:pPr lvl="1" eaLnBrk="1" hangingPunct="1"/>
            <a:r>
              <a:rPr lang="en-US" sz="2800" smtClean="0"/>
              <a:t>Determine if new program approaches are needed to ensure that health impact objectives are met</a:t>
            </a:r>
          </a:p>
          <a:p>
            <a:pPr eaLnBrk="1" hangingPunct="1"/>
            <a:endParaRPr lang="en-US" sz="3000" smtClean="0"/>
          </a:p>
          <a:p>
            <a:pPr eaLnBrk="1" hangingPunct="1"/>
            <a:endParaRPr lang="en-US" sz="300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itle 1"/>
          <p:cNvSpPr>
            <a:spLocks noGrp="1"/>
          </p:cNvSpPr>
          <p:nvPr>
            <p:ph type="title"/>
          </p:nvPr>
        </p:nvSpPr>
        <p:spPr/>
        <p:txBody>
          <a:bodyPr/>
          <a:lstStyle/>
          <a:p>
            <a:pPr algn="ctr" eaLnBrk="1" hangingPunct="1"/>
            <a:r>
              <a:rPr lang="en-US" smtClean="0"/>
              <a:t>Program Management and Improvement</a:t>
            </a:r>
          </a:p>
        </p:txBody>
      </p:sp>
      <p:sp>
        <p:nvSpPr>
          <p:cNvPr id="126978" name="Content Placeholder 2"/>
          <p:cNvSpPr>
            <a:spLocks noGrp="1"/>
          </p:cNvSpPr>
          <p:nvPr>
            <p:ph idx="1"/>
          </p:nvPr>
        </p:nvSpPr>
        <p:spPr/>
        <p:txBody>
          <a:bodyPr/>
          <a:lstStyle/>
          <a:p>
            <a:pPr eaLnBrk="1" hangingPunct="1"/>
            <a:r>
              <a:rPr lang="en-US" sz="3000" smtClean="0"/>
              <a:t>Management</a:t>
            </a:r>
          </a:p>
          <a:p>
            <a:pPr lvl="1" eaLnBrk="1" hangingPunct="1"/>
            <a:r>
              <a:rPr lang="en-US" sz="2800" smtClean="0"/>
              <a:t>Determine if the program is meeting its process objectives</a:t>
            </a:r>
          </a:p>
          <a:p>
            <a:pPr eaLnBrk="1" hangingPunct="1"/>
            <a:r>
              <a:rPr lang="en-US" sz="3000" smtClean="0"/>
              <a:t>Improvement</a:t>
            </a:r>
          </a:p>
          <a:p>
            <a:pPr marL="742950" lvl="2" indent="-342900" eaLnBrk="1" hangingPunct="1"/>
            <a:r>
              <a:rPr lang="en-US" sz="2800" smtClean="0"/>
              <a:t>Develop new strategies to increase coverage</a:t>
            </a:r>
          </a:p>
          <a:p>
            <a:pPr eaLnBrk="1" hangingPunct="1"/>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itle 1"/>
          <p:cNvSpPr>
            <a:spLocks noGrp="1"/>
          </p:cNvSpPr>
          <p:nvPr>
            <p:ph type="title"/>
          </p:nvPr>
        </p:nvSpPr>
        <p:spPr/>
        <p:txBody>
          <a:bodyPr/>
          <a:lstStyle/>
          <a:p>
            <a:pPr algn="ctr" eaLnBrk="1" hangingPunct="1"/>
            <a:r>
              <a:rPr lang="en-US" smtClean="0"/>
              <a:t>Strategic Planning</a:t>
            </a:r>
          </a:p>
        </p:txBody>
      </p:sp>
      <p:sp>
        <p:nvSpPr>
          <p:cNvPr id="129026" name="Content Placeholder 2"/>
          <p:cNvSpPr>
            <a:spLocks noGrp="1"/>
          </p:cNvSpPr>
          <p:nvPr>
            <p:ph idx="1"/>
          </p:nvPr>
        </p:nvSpPr>
        <p:spPr/>
        <p:txBody>
          <a:bodyPr/>
          <a:lstStyle/>
          <a:p>
            <a:pPr eaLnBrk="1" hangingPunct="1"/>
            <a:r>
              <a:rPr lang="en-US" sz="3200" smtClean="0"/>
              <a:t>Identify geographic areas of highest need </a:t>
            </a:r>
          </a:p>
          <a:p>
            <a:pPr eaLnBrk="1" hangingPunct="1"/>
            <a:r>
              <a:rPr lang="en-US" sz="3200" smtClean="0"/>
              <a:t>Determine human resource allocation</a:t>
            </a:r>
          </a:p>
          <a:p>
            <a:pPr eaLnBrk="1" hangingPunct="1"/>
            <a:r>
              <a:rPr lang="en-US" sz="3200" smtClean="0"/>
              <a:t>Determine which of offered services is making the greatest impact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p:txBody>
          <a:bodyPr/>
          <a:lstStyle/>
          <a:p>
            <a:pPr algn="ctr" eaLnBrk="1" hangingPunct="1"/>
            <a:r>
              <a:rPr lang="en-US" smtClean="0"/>
              <a:t>Advocacy and Policy Development</a:t>
            </a:r>
          </a:p>
        </p:txBody>
      </p:sp>
      <p:sp>
        <p:nvSpPr>
          <p:cNvPr id="131074" name="Rectangle 3"/>
          <p:cNvSpPr>
            <a:spLocks noGrp="1" noChangeArrowheads="1"/>
          </p:cNvSpPr>
          <p:nvPr>
            <p:ph idx="1"/>
          </p:nvPr>
        </p:nvSpPr>
        <p:spPr>
          <a:xfrm>
            <a:off x="923925" y="1800225"/>
            <a:ext cx="7762875" cy="3516313"/>
          </a:xfrm>
        </p:spPr>
        <p:txBody>
          <a:bodyPr/>
          <a:lstStyle/>
          <a:p>
            <a:pPr eaLnBrk="1" hangingPunct="1"/>
            <a:r>
              <a:rPr lang="en-US" sz="3000" smtClean="0"/>
              <a:t>Identifying and quantifying underserved populations</a:t>
            </a:r>
          </a:p>
          <a:p>
            <a:pPr eaLnBrk="1" hangingPunct="1"/>
            <a:r>
              <a:rPr lang="en-US" sz="3000" smtClean="0"/>
              <a:t>Identifying focus areas for new policies</a:t>
            </a:r>
          </a:p>
          <a:p>
            <a:pPr eaLnBrk="1" hangingPunct="1"/>
            <a:endParaRPr lang="en-US" sz="400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AutoShape 2"/>
          <p:cNvSpPr>
            <a:spLocks noChangeArrowheads="1"/>
          </p:cNvSpPr>
          <p:nvPr/>
        </p:nvSpPr>
        <p:spPr bwMode="auto">
          <a:xfrm>
            <a:off x="311150" y="1990725"/>
            <a:ext cx="8435975" cy="3530600"/>
          </a:xfrm>
          <a:prstGeom prst="triangle">
            <a:avLst>
              <a:gd name="adj" fmla="val 50000"/>
            </a:avLst>
          </a:prstGeom>
          <a:solidFill>
            <a:schemeClr val="tx1">
              <a:lumMod val="95000"/>
            </a:schemeClr>
          </a:solidFill>
          <a:ln w="63500" cmpd="dbl">
            <a:solidFill>
              <a:srgbClr val="141F78"/>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141F78"/>
            </a:extrusionClr>
          </a:sp3d>
        </p:spPr>
        <p:txBody>
          <a:bodyPr wrap="none" anchor="ctr">
            <a:flatTx/>
          </a:bodyPr>
          <a:lstStyle/>
          <a:p>
            <a:pPr algn="ctr">
              <a:defRPr/>
            </a:pPr>
            <a:endParaRPr lang="en-US">
              <a:solidFill>
                <a:srgbClr val="141F78"/>
              </a:solidFill>
              <a:effectLst>
                <a:outerShdw blurRad="38100" dist="38100" dir="2700000" algn="tl">
                  <a:srgbClr val="C0C0C0"/>
                </a:outerShdw>
              </a:effectLst>
              <a:latin typeface="Arial" pitchFamily="34" charset="0"/>
            </a:endParaRPr>
          </a:p>
        </p:txBody>
      </p:sp>
      <p:sp>
        <p:nvSpPr>
          <p:cNvPr id="133122" name="Oval 6"/>
          <p:cNvSpPr>
            <a:spLocks noChangeArrowheads="1"/>
          </p:cNvSpPr>
          <p:nvPr/>
        </p:nvSpPr>
        <p:spPr bwMode="auto">
          <a:xfrm>
            <a:off x="2173288" y="3756025"/>
            <a:ext cx="2474912" cy="1695450"/>
          </a:xfrm>
          <a:prstGeom prst="ellipse">
            <a:avLst/>
          </a:prstGeom>
          <a:noFill/>
          <a:ln w="31750">
            <a:solidFill>
              <a:srgbClr val="009C98"/>
            </a:solidFill>
            <a:round/>
            <a:headEnd/>
            <a:tailEnd/>
          </a:ln>
        </p:spPr>
        <p:txBody>
          <a:bodyPr anchor="ctr"/>
          <a:lstStyle/>
          <a:p>
            <a:pPr algn="ctr"/>
            <a:endParaRPr lang="en-US" sz="2300" b="1">
              <a:solidFill>
                <a:srgbClr val="111111"/>
              </a:solidFill>
            </a:endParaRPr>
          </a:p>
          <a:p>
            <a:pPr algn="ctr"/>
            <a:r>
              <a:rPr lang="en-US" sz="2300" b="1">
                <a:solidFill>
                  <a:srgbClr val="111111"/>
                </a:solidFill>
              </a:rPr>
              <a:t>Stake-holders</a:t>
            </a:r>
          </a:p>
        </p:txBody>
      </p:sp>
      <p:sp>
        <p:nvSpPr>
          <p:cNvPr id="133123" name="Oval 7"/>
          <p:cNvSpPr>
            <a:spLocks noChangeArrowheads="1"/>
          </p:cNvSpPr>
          <p:nvPr/>
        </p:nvSpPr>
        <p:spPr bwMode="auto">
          <a:xfrm>
            <a:off x="4495800" y="3756025"/>
            <a:ext cx="2362200" cy="1677988"/>
          </a:xfrm>
          <a:prstGeom prst="ellipse">
            <a:avLst/>
          </a:prstGeom>
          <a:noFill/>
          <a:ln w="31750">
            <a:solidFill>
              <a:srgbClr val="009C98"/>
            </a:solidFill>
            <a:round/>
            <a:headEnd/>
            <a:tailEnd/>
          </a:ln>
        </p:spPr>
        <p:txBody>
          <a:bodyPr anchor="ctr"/>
          <a:lstStyle/>
          <a:p>
            <a:pPr algn="ctr"/>
            <a:r>
              <a:rPr lang="en-US" sz="2300" b="1">
                <a:solidFill>
                  <a:srgbClr val="111111"/>
                </a:solidFill>
              </a:rPr>
              <a:t>Decisions</a:t>
            </a:r>
          </a:p>
        </p:txBody>
      </p:sp>
      <p:sp>
        <p:nvSpPr>
          <p:cNvPr id="25608" name="Rectangle 8"/>
          <p:cNvSpPr>
            <a:spLocks noChangeArrowheads="1"/>
          </p:cNvSpPr>
          <p:nvPr/>
        </p:nvSpPr>
        <p:spPr bwMode="auto">
          <a:xfrm>
            <a:off x="687388" y="274638"/>
            <a:ext cx="7769225" cy="1143000"/>
          </a:xfrm>
          <a:prstGeom prst="rect">
            <a:avLst/>
          </a:prstGeom>
          <a:noFill/>
          <a:ln w="9525">
            <a:noFill/>
            <a:miter lim="800000"/>
            <a:headEnd/>
            <a:tailEnd/>
          </a:ln>
        </p:spPr>
        <p:txBody>
          <a:bodyPr anchor="ctr"/>
          <a:lstStyle/>
          <a:p>
            <a:pPr algn="ctr"/>
            <a:r>
              <a:rPr lang="en-US" sz="3600" b="1"/>
              <a:t>Context of Decision Making</a:t>
            </a:r>
          </a:p>
        </p:txBody>
      </p:sp>
      <p:sp>
        <p:nvSpPr>
          <p:cNvPr id="133125" name="Oval 9"/>
          <p:cNvSpPr>
            <a:spLocks noChangeArrowheads="1"/>
          </p:cNvSpPr>
          <p:nvPr/>
        </p:nvSpPr>
        <p:spPr bwMode="auto">
          <a:xfrm>
            <a:off x="3309938" y="2676525"/>
            <a:ext cx="2579687" cy="1524000"/>
          </a:xfrm>
          <a:prstGeom prst="ellipse">
            <a:avLst/>
          </a:prstGeom>
          <a:solidFill>
            <a:srgbClr val="FFFF00"/>
          </a:solidFill>
          <a:ln w="31750">
            <a:solidFill>
              <a:srgbClr val="009C98"/>
            </a:solidFill>
            <a:round/>
            <a:headEnd/>
            <a:tailEnd/>
          </a:ln>
        </p:spPr>
        <p:txBody>
          <a:bodyPr anchor="ctr"/>
          <a:lstStyle/>
          <a:p>
            <a:pPr algn="ctr"/>
            <a:r>
              <a:rPr lang="en-US" sz="2300" b="1">
                <a:solidFill>
                  <a:srgbClr val="111111"/>
                </a:solidFill>
              </a:rPr>
              <a:t> Data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Oval 2"/>
          <p:cNvSpPr>
            <a:spLocks noChangeArrowheads="1"/>
          </p:cNvSpPr>
          <p:nvPr/>
        </p:nvSpPr>
        <p:spPr bwMode="auto">
          <a:xfrm>
            <a:off x="987425" y="1438275"/>
            <a:ext cx="7185025" cy="367665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33155" name="Rectangle 3"/>
          <p:cNvSpPr>
            <a:spLocks noGrp="1" noChangeArrowheads="1"/>
          </p:cNvSpPr>
          <p:nvPr>
            <p:ph type="title"/>
          </p:nvPr>
        </p:nvSpPr>
        <p:spPr>
          <a:xfrm>
            <a:off x="517525" y="261938"/>
            <a:ext cx="8358188" cy="1524000"/>
          </a:xfrm>
        </p:spPr>
        <p:txBody>
          <a:bodyPr/>
          <a:lstStyle/>
          <a:p>
            <a:pPr algn="ctr" eaLnBrk="1" hangingPunct="1">
              <a:defRPr/>
            </a:pPr>
            <a:r>
              <a:rPr lang="en-US" dirty="0" smtClean="0"/>
              <a:t>What Determines Data Demand &amp; Use?</a:t>
            </a:r>
            <a:r>
              <a:rPr lang="en-US" b="0" dirty="0" smtClean="0">
                <a:effectLst>
                  <a:outerShdw blurRad="38100" dist="38100" dir="2700000" algn="tl">
                    <a:srgbClr val="000000"/>
                  </a:outerShdw>
                </a:effectLst>
              </a:rPr>
              <a:t/>
            </a:r>
            <a:br>
              <a:rPr lang="en-US" b="0" dirty="0" smtClean="0">
                <a:effectLst>
                  <a:outerShdw blurRad="38100" dist="38100" dir="2700000" algn="tl">
                    <a:srgbClr val="000000"/>
                  </a:outerShdw>
                </a:effectLst>
              </a:rPr>
            </a:br>
            <a:endParaRPr lang="en-US" b="0" dirty="0" smtClean="0">
              <a:effectLst>
                <a:outerShdw blurRad="38100" dist="38100" dir="2700000" algn="tl">
                  <a:srgbClr val="000000"/>
                </a:outerShdw>
              </a:effectLst>
            </a:endParaRPr>
          </a:p>
        </p:txBody>
      </p:sp>
      <p:sp>
        <p:nvSpPr>
          <p:cNvPr id="61443" name="Rectangle 4"/>
          <p:cNvSpPr>
            <a:spLocks noChangeArrowheads="1"/>
          </p:cNvSpPr>
          <p:nvPr/>
        </p:nvSpPr>
        <p:spPr bwMode="auto">
          <a:xfrm>
            <a:off x="990600" y="3352800"/>
            <a:ext cx="7391400" cy="701675"/>
          </a:xfrm>
          <a:prstGeom prst="rect">
            <a:avLst/>
          </a:prstGeom>
          <a:noFill/>
          <a:ln w="9525">
            <a:noFill/>
            <a:miter lim="800000"/>
            <a:headEnd/>
            <a:tailEnd/>
          </a:ln>
        </p:spPr>
        <p:txBody>
          <a:bodyPr lIns="91436" tIns="45718" rIns="91436" bIns="45718">
            <a:spAutoFit/>
          </a:bodyPr>
          <a:lstStyle/>
          <a:p>
            <a:pPr eaLnBrk="0" hangingPunct="0"/>
            <a:endParaRPr lang="en-US" sz="4000" b="1">
              <a:solidFill>
                <a:schemeClr val="tx2"/>
              </a:solidFill>
              <a:latin typeface="Times New Roman" pitchFamily="18" charset="0"/>
            </a:endParaRPr>
          </a:p>
        </p:txBody>
      </p:sp>
      <p:grpSp>
        <p:nvGrpSpPr>
          <p:cNvPr id="61444" name="Group 5"/>
          <p:cNvGrpSpPr>
            <a:grpSpLocks/>
          </p:cNvGrpSpPr>
          <p:nvPr/>
        </p:nvGrpSpPr>
        <p:grpSpPr bwMode="auto">
          <a:xfrm>
            <a:off x="1828800" y="2130425"/>
            <a:ext cx="5207000" cy="2701925"/>
            <a:chOff x="476" y="1440"/>
            <a:chExt cx="4036" cy="2160"/>
          </a:xfrm>
        </p:grpSpPr>
        <p:sp>
          <p:nvSpPr>
            <p:cNvPr id="19466" name="Oval 6"/>
            <p:cNvSpPr>
              <a:spLocks noChangeArrowheads="1"/>
            </p:cNvSpPr>
            <p:nvPr/>
          </p:nvSpPr>
          <p:spPr bwMode="auto">
            <a:xfrm>
              <a:off x="1969" y="2641"/>
              <a:ext cx="1249" cy="959"/>
            </a:xfrm>
            <a:prstGeom prst="ellipse">
              <a:avLst/>
            </a:prstGeom>
            <a:solidFill>
              <a:schemeClr val="bg2">
                <a:lumMod val="10000"/>
                <a:lumOff val="90000"/>
              </a:schemeClr>
            </a:solidFill>
            <a:ln w="9525">
              <a:solidFill>
                <a:schemeClr val="tx1"/>
              </a:solidFill>
              <a:round/>
              <a:headEnd/>
              <a:tailEnd/>
            </a:ln>
          </p:spPr>
          <p:txBody>
            <a:bodyPr wrap="none" anchor="ctr"/>
            <a:lstStyle/>
            <a:p>
              <a:pPr>
                <a:defRPr/>
              </a:pPr>
              <a:endParaRPr lang="en-US" dirty="0">
                <a:solidFill>
                  <a:schemeClr val="accent4">
                    <a:lumMod val="25000"/>
                  </a:schemeClr>
                </a:solidFill>
                <a:latin typeface="Arial" pitchFamily="34" charset="0"/>
              </a:endParaRPr>
            </a:p>
          </p:txBody>
        </p:sp>
        <p:sp>
          <p:nvSpPr>
            <p:cNvPr id="19467" name="Oval 7"/>
            <p:cNvSpPr>
              <a:spLocks noChangeArrowheads="1"/>
            </p:cNvSpPr>
            <p:nvPr/>
          </p:nvSpPr>
          <p:spPr bwMode="auto">
            <a:xfrm>
              <a:off x="3168" y="1440"/>
              <a:ext cx="1344" cy="1079"/>
            </a:xfrm>
            <a:prstGeom prst="ellipse">
              <a:avLst/>
            </a:prstGeom>
            <a:solidFill>
              <a:schemeClr val="bg2">
                <a:lumMod val="10000"/>
                <a:lumOff val="90000"/>
              </a:schemeClr>
            </a:solidFill>
            <a:ln w="9525">
              <a:solidFill>
                <a:schemeClr val="tx1"/>
              </a:solidFill>
              <a:round/>
              <a:headEnd/>
              <a:tailEnd/>
            </a:ln>
          </p:spPr>
          <p:txBody>
            <a:bodyPr wrap="none" anchor="ctr"/>
            <a:lstStyle/>
            <a:p>
              <a:pPr>
                <a:defRPr/>
              </a:pPr>
              <a:endParaRPr lang="en-US" dirty="0">
                <a:solidFill>
                  <a:schemeClr val="accent4">
                    <a:lumMod val="25000"/>
                  </a:schemeClr>
                </a:solidFill>
                <a:latin typeface="Arial" pitchFamily="34" charset="0"/>
              </a:endParaRPr>
            </a:p>
          </p:txBody>
        </p:sp>
        <p:sp>
          <p:nvSpPr>
            <p:cNvPr id="19468" name="Oval 8"/>
            <p:cNvSpPr>
              <a:spLocks noChangeArrowheads="1"/>
            </p:cNvSpPr>
            <p:nvPr/>
          </p:nvSpPr>
          <p:spPr bwMode="auto">
            <a:xfrm>
              <a:off x="535" y="1488"/>
              <a:ext cx="1434" cy="1173"/>
            </a:xfrm>
            <a:prstGeom prst="ellipse">
              <a:avLst/>
            </a:prstGeom>
            <a:solidFill>
              <a:schemeClr val="bg2">
                <a:lumMod val="10000"/>
                <a:lumOff val="90000"/>
              </a:schemeClr>
            </a:solidFill>
            <a:ln w="9525">
              <a:solidFill>
                <a:schemeClr val="tx1"/>
              </a:solidFill>
              <a:round/>
              <a:headEnd/>
              <a:tailEnd/>
            </a:ln>
          </p:spPr>
          <p:txBody>
            <a:bodyPr wrap="none" anchor="ctr"/>
            <a:lstStyle/>
            <a:p>
              <a:pPr>
                <a:defRPr/>
              </a:pPr>
              <a:endParaRPr lang="en-US">
                <a:latin typeface="Arial" pitchFamily="34" charset="0"/>
              </a:endParaRPr>
            </a:p>
          </p:txBody>
        </p:sp>
        <p:sp>
          <p:nvSpPr>
            <p:cNvPr id="61449" name="Rectangle 9"/>
            <p:cNvSpPr>
              <a:spLocks noChangeArrowheads="1"/>
            </p:cNvSpPr>
            <p:nvPr/>
          </p:nvSpPr>
          <p:spPr bwMode="auto">
            <a:xfrm>
              <a:off x="2809" y="1939"/>
              <a:ext cx="143" cy="561"/>
            </a:xfrm>
            <a:prstGeom prst="rect">
              <a:avLst/>
            </a:prstGeom>
            <a:noFill/>
            <a:ln w="9525">
              <a:noFill/>
              <a:miter lim="800000"/>
              <a:headEnd/>
              <a:tailEnd/>
            </a:ln>
          </p:spPr>
          <p:txBody>
            <a:bodyPr wrap="none" lIns="91436" tIns="45718" rIns="91436" bIns="45718">
              <a:spAutoFit/>
            </a:bodyPr>
            <a:lstStyle/>
            <a:p>
              <a:pPr eaLnBrk="0" hangingPunct="0"/>
              <a:endParaRPr lang="en-US" sz="4000" b="1">
                <a:solidFill>
                  <a:schemeClr val="tx2"/>
                </a:solidFill>
                <a:latin typeface="Times New Roman" pitchFamily="18" charset="0"/>
              </a:endParaRPr>
            </a:p>
          </p:txBody>
        </p:sp>
        <p:sp>
          <p:nvSpPr>
            <p:cNvPr id="61450" name="Text Box 10"/>
            <p:cNvSpPr txBox="1">
              <a:spLocks noChangeArrowheads="1"/>
            </p:cNvSpPr>
            <p:nvPr/>
          </p:nvSpPr>
          <p:spPr bwMode="auto">
            <a:xfrm>
              <a:off x="476" y="1944"/>
              <a:ext cx="1595" cy="293"/>
            </a:xfrm>
            <a:prstGeom prst="rect">
              <a:avLst/>
            </a:prstGeom>
            <a:noFill/>
            <a:ln w="9525">
              <a:noFill/>
              <a:miter lim="800000"/>
              <a:headEnd/>
              <a:tailEnd/>
            </a:ln>
          </p:spPr>
          <p:txBody>
            <a:bodyPr lIns="91436" tIns="45718" rIns="91436" bIns="45718">
              <a:spAutoFit/>
            </a:bodyPr>
            <a:lstStyle/>
            <a:p>
              <a:pPr algn="ctr">
                <a:spcBef>
                  <a:spcPct val="50000"/>
                </a:spcBef>
              </a:pPr>
              <a:r>
                <a:rPr lang="en-US">
                  <a:solidFill>
                    <a:srgbClr val="363636"/>
                  </a:solidFill>
                  <a:latin typeface="Calibri" pitchFamily="34" charset="0"/>
                </a:rPr>
                <a:t>ORGANIZATIONAL</a:t>
              </a:r>
            </a:p>
          </p:txBody>
        </p:sp>
        <p:sp>
          <p:nvSpPr>
            <p:cNvPr id="61451" name="Text Box 11"/>
            <p:cNvSpPr txBox="1">
              <a:spLocks noChangeArrowheads="1"/>
            </p:cNvSpPr>
            <p:nvPr/>
          </p:nvSpPr>
          <p:spPr bwMode="auto">
            <a:xfrm>
              <a:off x="3119" y="1816"/>
              <a:ext cx="1393" cy="293"/>
            </a:xfrm>
            <a:prstGeom prst="rect">
              <a:avLst/>
            </a:prstGeom>
            <a:noFill/>
            <a:ln w="9525">
              <a:noFill/>
              <a:miter lim="800000"/>
              <a:headEnd/>
              <a:tailEnd/>
            </a:ln>
          </p:spPr>
          <p:txBody>
            <a:bodyPr lIns="91436" tIns="45718" rIns="91436" bIns="45718">
              <a:spAutoFit/>
            </a:bodyPr>
            <a:lstStyle/>
            <a:p>
              <a:pPr algn="ctr">
                <a:spcBef>
                  <a:spcPct val="50000"/>
                </a:spcBef>
              </a:pPr>
              <a:r>
                <a:rPr lang="en-US">
                  <a:solidFill>
                    <a:srgbClr val="363636"/>
                  </a:solidFill>
                  <a:latin typeface="Calibri" pitchFamily="34" charset="0"/>
                </a:rPr>
                <a:t>TECHNICAL</a:t>
              </a:r>
            </a:p>
          </p:txBody>
        </p:sp>
        <p:sp>
          <p:nvSpPr>
            <p:cNvPr id="61452" name="Text Box 12"/>
            <p:cNvSpPr txBox="1">
              <a:spLocks noChangeArrowheads="1"/>
            </p:cNvSpPr>
            <p:nvPr/>
          </p:nvSpPr>
          <p:spPr bwMode="auto">
            <a:xfrm>
              <a:off x="1880" y="2930"/>
              <a:ext cx="1486" cy="293"/>
            </a:xfrm>
            <a:prstGeom prst="rect">
              <a:avLst/>
            </a:prstGeom>
            <a:noFill/>
            <a:ln w="9525">
              <a:noFill/>
              <a:miter lim="800000"/>
              <a:headEnd/>
              <a:tailEnd/>
            </a:ln>
          </p:spPr>
          <p:txBody>
            <a:bodyPr lIns="91436" tIns="45718" rIns="91436" bIns="45718">
              <a:spAutoFit/>
            </a:bodyPr>
            <a:lstStyle/>
            <a:p>
              <a:pPr algn="ctr">
                <a:spcBef>
                  <a:spcPct val="50000"/>
                </a:spcBef>
              </a:pPr>
              <a:r>
                <a:rPr lang="en-US">
                  <a:solidFill>
                    <a:srgbClr val="363636"/>
                  </a:solidFill>
                  <a:latin typeface="Calibri" pitchFamily="34" charset="0"/>
                </a:rPr>
                <a:t>BEHAVIORAL</a:t>
              </a:r>
            </a:p>
          </p:txBody>
        </p:sp>
        <p:sp>
          <p:nvSpPr>
            <p:cNvPr id="61453" name="Line 13"/>
            <p:cNvSpPr>
              <a:spLocks noChangeShapeType="1"/>
            </p:cNvSpPr>
            <p:nvPr/>
          </p:nvSpPr>
          <p:spPr bwMode="auto">
            <a:xfrm>
              <a:off x="1968" y="1968"/>
              <a:ext cx="624" cy="672"/>
            </a:xfrm>
            <a:prstGeom prst="line">
              <a:avLst/>
            </a:prstGeom>
            <a:noFill/>
            <a:ln w="9525">
              <a:solidFill>
                <a:schemeClr val="tx1"/>
              </a:solidFill>
              <a:round/>
              <a:headEnd/>
              <a:tailEnd/>
            </a:ln>
          </p:spPr>
          <p:txBody>
            <a:bodyPr wrap="none"/>
            <a:lstStyle/>
            <a:p>
              <a:endParaRPr lang="en-US"/>
            </a:p>
          </p:txBody>
        </p:sp>
        <p:sp>
          <p:nvSpPr>
            <p:cNvPr id="61454" name="Line 14"/>
            <p:cNvSpPr>
              <a:spLocks noChangeShapeType="1"/>
            </p:cNvSpPr>
            <p:nvPr/>
          </p:nvSpPr>
          <p:spPr bwMode="auto">
            <a:xfrm flipV="1">
              <a:off x="2592" y="2016"/>
              <a:ext cx="576" cy="624"/>
            </a:xfrm>
            <a:prstGeom prst="line">
              <a:avLst/>
            </a:prstGeom>
            <a:noFill/>
            <a:ln w="9525">
              <a:solidFill>
                <a:schemeClr val="tx1"/>
              </a:solidFill>
              <a:round/>
              <a:headEnd/>
              <a:tailEnd/>
            </a:ln>
          </p:spPr>
          <p:txBody>
            <a:bodyPr wrap="none"/>
            <a:lstStyle/>
            <a:p>
              <a:endParaRPr lang="en-US"/>
            </a:p>
          </p:txBody>
        </p:sp>
        <p:sp>
          <p:nvSpPr>
            <p:cNvPr id="61455" name="Line 15"/>
            <p:cNvSpPr>
              <a:spLocks noChangeShapeType="1"/>
            </p:cNvSpPr>
            <p:nvPr/>
          </p:nvSpPr>
          <p:spPr bwMode="auto">
            <a:xfrm>
              <a:off x="1968" y="1968"/>
              <a:ext cx="1200" cy="0"/>
            </a:xfrm>
            <a:prstGeom prst="line">
              <a:avLst/>
            </a:prstGeom>
            <a:noFill/>
            <a:ln w="9525">
              <a:solidFill>
                <a:schemeClr val="tx1"/>
              </a:solidFill>
              <a:round/>
              <a:headEnd/>
              <a:tailEnd/>
            </a:ln>
          </p:spPr>
          <p:txBody>
            <a:bodyPr wrap="none"/>
            <a:lstStyle/>
            <a:p>
              <a:endParaRPr lang="en-US"/>
            </a:p>
          </p:txBody>
        </p:sp>
      </p:grpSp>
      <p:sp>
        <p:nvSpPr>
          <p:cNvPr id="61445" name="Text Box 4"/>
          <p:cNvSpPr txBox="1">
            <a:spLocks noChangeArrowheads="1"/>
          </p:cNvSpPr>
          <p:nvPr/>
        </p:nvSpPr>
        <p:spPr bwMode="auto">
          <a:xfrm>
            <a:off x="119063" y="5114925"/>
            <a:ext cx="7661275" cy="492125"/>
          </a:xfrm>
          <a:prstGeom prst="rect">
            <a:avLst/>
          </a:prstGeom>
          <a:noFill/>
          <a:ln w="9525">
            <a:noFill/>
            <a:miter lim="800000"/>
            <a:headEnd/>
            <a:tailEnd/>
          </a:ln>
        </p:spPr>
        <p:txBody>
          <a:bodyPr wrap="none">
            <a:spAutoFit/>
          </a:bodyPr>
          <a:lstStyle/>
          <a:p>
            <a:r>
              <a:rPr lang="en-US" sz="1400"/>
              <a:t>* </a:t>
            </a:r>
            <a:r>
              <a:rPr lang="en-US" sz="1200"/>
              <a:t>Based on PRISM analytical framework (LaFond, Fields et al. 2005 The PRISM: An Analytical Framework for </a:t>
            </a:r>
          </a:p>
          <a:p>
            <a:r>
              <a:rPr lang="en-US" sz="1200"/>
              <a:t>  Understanding Performance of Health Information Systems in Developing Countries. MEASURE Evaluation).</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noChangeArrowheads="1"/>
          </p:cNvSpPr>
          <p:nvPr>
            <p:ph type="title"/>
          </p:nvPr>
        </p:nvSpPr>
        <p:spPr/>
        <p:txBody>
          <a:bodyPr/>
          <a:lstStyle/>
          <a:p>
            <a:pPr algn="ctr" eaLnBrk="1" hangingPunct="1"/>
            <a:r>
              <a:rPr lang="en-US" smtClean="0"/>
              <a:t>Data and Information</a:t>
            </a:r>
          </a:p>
        </p:txBody>
      </p:sp>
      <p:sp>
        <p:nvSpPr>
          <p:cNvPr id="135170" name="Rectangle 3"/>
          <p:cNvSpPr>
            <a:spLocks noGrp="1" noChangeArrowheads="1"/>
          </p:cNvSpPr>
          <p:nvPr>
            <p:ph idx="1"/>
          </p:nvPr>
        </p:nvSpPr>
        <p:spPr>
          <a:xfrm>
            <a:off x="484188" y="1374775"/>
            <a:ext cx="7972425" cy="4354513"/>
          </a:xfrm>
        </p:spPr>
        <p:txBody>
          <a:bodyPr/>
          <a:lstStyle/>
          <a:p>
            <a:pPr lvl="2" eaLnBrk="1" hangingPunct="1">
              <a:lnSpc>
                <a:spcPct val="80000"/>
              </a:lnSpc>
            </a:pPr>
            <a:r>
              <a:rPr lang="en-US" sz="2800" smtClean="0"/>
              <a:t>Census</a:t>
            </a:r>
          </a:p>
          <a:p>
            <a:pPr lvl="2" eaLnBrk="1" hangingPunct="1">
              <a:lnSpc>
                <a:spcPct val="80000"/>
              </a:lnSpc>
            </a:pPr>
            <a:r>
              <a:rPr lang="en-US" sz="2800" smtClean="0"/>
              <a:t>Vital events data</a:t>
            </a:r>
          </a:p>
          <a:p>
            <a:pPr lvl="2" eaLnBrk="1" hangingPunct="1">
              <a:lnSpc>
                <a:spcPct val="80000"/>
              </a:lnSpc>
            </a:pPr>
            <a:r>
              <a:rPr lang="en-US" sz="2800" smtClean="0"/>
              <a:t>Surveillance data </a:t>
            </a:r>
          </a:p>
          <a:p>
            <a:pPr lvl="2" eaLnBrk="1" hangingPunct="1">
              <a:lnSpc>
                <a:spcPct val="80000"/>
              </a:lnSpc>
            </a:pPr>
            <a:r>
              <a:rPr lang="en-US" sz="2800" smtClean="0"/>
              <a:t>Household surveys</a:t>
            </a:r>
          </a:p>
          <a:p>
            <a:pPr lvl="2" eaLnBrk="1" hangingPunct="1">
              <a:lnSpc>
                <a:spcPct val="80000"/>
              </a:lnSpc>
            </a:pPr>
            <a:r>
              <a:rPr lang="en-US" sz="2800" smtClean="0"/>
              <a:t>Facilities-level service statistics</a:t>
            </a:r>
          </a:p>
          <a:p>
            <a:pPr lvl="2" eaLnBrk="1" hangingPunct="1">
              <a:lnSpc>
                <a:spcPct val="80000"/>
              </a:lnSpc>
            </a:pPr>
            <a:r>
              <a:rPr lang="en-US" sz="2800" smtClean="0"/>
              <a:t>Financial and management information</a:t>
            </a:r>
          </a:p>
          <a:p>
            <a:pPr lvl="2" eaLnBrk="1" hangingPunct="1">
              <a:lnSpc>
                <a:spcPct val="80000"/>
              </a:lnSpc>
            </a:pPr>
            <a:r>
              <a:rPr lang="en-US" sz="2800" smtClean="0"/>
              <a:t>Modeling, estimates, and projections</a:t>
            </a:r>
          </a:p>
          <a:p>
            <a:pPr lvl="2" eaLnBrk="1" hangingPunct="1">
              <a:lnSpc>
                <a:spcPct val="80000"/>
              </a:lnSpc>
            </a:pPr>
            <a:r>
              <a:rPr lang="en-US" sz="2800" smtClean="0"/>
              <a:t>Health research</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133D8D"/>
        </a:solidFill>
        <a:effectLst/>
      </p:bgPr>
    </p:bg>
    <p:spTree>
      <p:nvGrpSpPr>
        <p:cNvPr id="1" name=""/>
        <p:cNvGrpSpPr/>
        <p:nvPr/>
      </p:nvGrpSpPr>
      <p:grpSpPr>
        <a:xfrm>
          <a:off x="0" y="0"/>
          <a:ext cx="0" cy="0"/>
          <a:chOff x="0" y="0"/>
          <a:chExt cx="0" cy="0"/>
        </a:xfrm>
      </p:grpSpPr>
      <p:sp>
        <p:nvSpPr>
          <p:cNvPr id="218114" name="AutoShape 2"/>
          <p:cNvSpPr>
            <a:spLocks noChangeArrowheads="1"/>
          </p:cNvSpPr>
          <p:nvPr/>
        </p:nvSpPr>
        <p:spPr bwMode="auto">
          <a:xfrm>
            <a:off x="406400" y="1492250"/>
            <a:ext cx="8435975" cy="3529013"/>
          </a:xfrm>
          <a:prstGeom prst="triangle">
            <a:avLst>
              <a:gd name="adj" fmla="val 50000"/>
            </a:avLst>
          </a:prstGeom>
          <a:gradFill>
            <a:gsLst>
              <a:gs pos="100000">
                <a:srgbClr val="FFEFD1"/>
              </a:gs>
              <a:gs pos="64999">
                <a:srgbClr val="F0EBD5"/>
              </a:gs>
              <a:gs pos="100000">
                <a:srgbClr val="D1C39F"/>
              </a:gs>
            </a:gsLst>
            <a:lin ang="5400000" scaled="0"/>
          </a:gradFill>
          <a:ln w="63500" cmpd="dbl">
            <a:solidFill>
              <a:srgbClr val="141F78"/>
            </a:solidFill>
            <a:miter lim="800000"/>
            <a:headEnd/>
            <a:tailEnd/>
          </a:ln>
          <a:effectLst/>
          <a:scene3d>
            <a:camera prst="legacyPerspectiveBottom"/>
            <a:lightRig rig="legacyFlat3" dir="t"/>
          </a:scene3d>
          <a:sp3d extrusionH="887400" prstMaterial="legacyMatte">
            <a:bevelT w="13500" h="13500" prst="angle"/>
            <a:bevelB w="13500" h="13500" prst="angle"/>
            <a:extrusionClr>
              <a:srgbClr val="141F78"/>
            </a:extrusionClr>
          </a:sp3d>
        </p:spPr>
        <p:txBody>
          <a:bodyPr wrap="none" anchor="ctr">
            <a:flatTx/>
          </a:bodyPr>
          <a:lstStyle/>
          <a:p>
            <a:pPr algn="ctr">
              <a:defRPr/>
            </a:pPr>
            <a:endParaRPr lang="en-US">
              <a:solidFill>
                <a:srgbClr val="141F78"/>
              </a:solidFill>
              <a:effectLst>
                <a:outerShdw blurRad="38100" dist="38100" dir="2700000" algn="tl">
                  <a:srgbClr val="C0C0C0"/>
                </a:outerShdw>
              </a:effectLst>
              <a:latin typeface="Arial" pitchFamily="34" charset="0"/>
            </a:endParaRPr>
          </a:p>
        </p:txBody>
      </p:sp>
      <p:sp>
        <p:nvSpPr>
          <p:cNvPr id="137219" name="Oval 6"/>
          <p:cNvSpPr>
            <a:spLocks noChangeArrowheads="1"/>
          </p:cNvSpPr>
          <p:nvPr/>
        </p:nvSpPr>
        <p:spPr bwMode="auto">
          <a:xfrm>
            <a:off x="2097088" y="3325813"/>
            <a:ext cx="2474912" cy="1695450"/>
          </a:xfrm>
          <a:prstGeom prst="ellipse">
            <a:avLst/>
          </a:prstGeom>
          <a:noFill/>
          <a:ln w="31750">
            <a:solidFill>
              <a:srgbClr val="009C98"/>
            </a:solidFill>
            <a:round/>
            <a:headEnd/>
            <a:tailEnd/>
          </a:ln>
        </p:spPr>
        <p:txBody>
          <a:bodyPr anchor="ctr"/>
          <a:lstStyle/>
          <a:p>
            <a:pPr algn="ctr"/>
            <a:endParaRPr lang="en-US" sz="2300" b="1">
              <a:solidFill>
                <a:srgbClr val="111111"/>
              </a:solidFill>
            </a:endParaRPr>
          </a:p>
          <a:p>
            <a:pPr algn="ctr"/>
            <a:r>
              <a:rPr lang="en-US" sz="2300" b="1">
                <a:solidFill>
                  <a:srgbClr val="111111"/>
                </a:solidFill>
              </a:rPr>
              <a:t>Stake-holders</a:t>
            </a:r>
          </a:p>
        </p:txBody>
      </p:sp>
      <p:sp>
        <p:nvSpPr>
          <p:cNvPr id="137220" name="Oval 7"/>
          <p:cNvSpPr>
            <a:spLocks noChangeArrowheads="1"/>
          </p:cNvSpPr>
          <p:nvPr/>
        </p:nvSpPr>
        <p:spPr bwMode="auto">
          <a:xfrm>
            <a:off x="4708525" y="3255963"/>
            <a:ext cx="2362200" cy="1679575"/>
          </a:xfrm>
          <a:prstGeom prst="ellipse">
            <a:avLst/>
          </a:prstGeom>
          <a:noFill/>
          <a:ln w="31750">
            <a:solidFill>
              <a:srgbClr val="009C98"/>
            </a:solidFill>
            <a:round/>
            <a:headEnd/>
            <a:tailEnd/>
          </a:ln>
        </p:spPr>
        <p:txBody>
          <a:bodyPr anchor="ctr"/>
          <a:lstStyle/>
          <a:p>
            <a:pPr algn="ctr"/>
            <a:r>
              <a:rPr lang="en-US" sz="2300" b="1">
                <a:solidFill>
                  <a:srgbClr val="111111"/>
                </a:solidFill>
              </a:rPr>
              <a:t>Decisions</a:t>
            </a:r>
          </a:p>
        </p:txBody>
      </p:sp>
      <p:sp>
        <p:nvSpPr>
          <p:cNvPr id="25608" name="Rectangle 8"/>
          <p:cNvSpPr>
            <a:spLocks noChangeArrowheads="1"/>
          </p:cNvSpPr>
          <p:nvPr/>
        </p:nvSpPr>
        <p:spPr bwMode="auto">
          <a:xfrm>
            <a:off x="687388" y="274638"/>
            <a:ext cx="7769225" cy="1143000"/>
          </a:xfrm>
          <a:prstGeom prst="rect">
            <a:avLst/>
          </a:prstGeom>
          <a:noFill/>
          <a:ln w="9525">
            <a:noFill/>
            <a:miter lim="800000"/>
            <a:headEnd/>
            <a:tailEnd/>
          </a:ln>
        </p:spPr>
        <p:txBody>
          <a:bodyPr anchor="ctr"/>
          <a:lstStyle/>
          <a:p>
            <a:pPr algn="ctr">
              <a:defRPr/>
            </a:pPr>
            <a:r>
              <a:rPr lang="en-US" sz="3600" b="1" dirty="0">
                <a:latin typeface="+mj-lt"/>
              </a:rPr>
              <a:t>Factors Other than Data that Influence Decisions</a:t>
            </a:r>
          </a:p>
        </p:txBody>
      </p:sp>
      <p:sp>
        <p:nvSpPr>
          <p:cNvPr id="137222" name="Oval 9"/>
          <p:cNvSpPr>
            <a:spLocks noChangeArrowheads="1"/>
          </p:cNvSpPr>
          <p:nvPr/>
        </p:nvSpPr>
        <p:spPr bwMode="auto">
          <a:xfrm>
            <a:off x="3335338" y="2166938"/>
            <a:ext cx="2579687" cy="1524000"/>
          </a:xfrm>
          <a:prstGeom prst="ellipse">
            <a:avLst/>
          </a:prstGeom>
          <a:noFill/>
          <a:ln w="31750">
            <a:solidFill>
              <a:srgbClr val="009C98"/>
            </a:solidFill>
            <a:round/>
            <a:headEnd/>
            <a:tailEnd/>
          </a:ln>
        </p:spPr>
        <p:txBody>
          <a:bodyPr anchor="ctr"/>
          <a:lstStyle/>
          <a:p>
            <a:pPr algn="ctr"/>
            <a:r>
              <a:rPr lang="en-US" sz="2300" b="1">
                <a:solidFill>
                  <a:srgbClr val="111111"/>
                </a:solidFill>
              </a:rPr>
              <a:t> Data</a:t>
            </a:r>
          </a:p>
        </p:txBody>
      </p:sp>
      <p:sp>
        <p:nvSpPr>
          <p:cNvPr id="9" name="TextBox 8"/>
          <p:cNvSpPr txBox="1">
            <a:spLocks noChangeArrowheads="1"/>
          </p:cNvSpPr>
          <p:nvPr/>
        </p:nvSpPr>
        <p:spPr bwMode="auto">
          <a:xfrm>
            <a:off x="5889625" y="1830388"/>
            <a:ext cx="2895600" cy="492125"/>
          </a:xfrm>
          <a:prstGeom prst="rect">
            <a:avLst/>
          </a:prstGeom>
          <a:noFill/>
          <a:ln w="9525">
            <a:noFill/>
            <a:miter lim="800000"/>
            <a:headEnd/>
            <a:tailEnd/>
          </a:ln>
        </p:spPr>
        <p:txBody>
          <a:bodyPr>
            <a:spAutoFit/>
          </a:bodyPr>
          <a:lstStyle/>
          <a:p>
            <a:r>
              <a:rPr lang="en-US" sz="2600">
                <a:solidFill>
                  <a:srgbClr val="FFFF66"/>
                </a:solidFill>
              </a:rPr>
              <a:t>Political Ideology</a:t>
            </a:r>
          </a:p>
        </p:txBody>
      </p:sp>
      <p:sp>
        <p:nvSpPr>
          <p:cNvPr id="10" name="TextBox 9"/>
          <p:cNvSpPr txBox="1">
            <a:spLocks noChangeArrowheads="1"/>
          </p:cNvSpPr>
          <p:nvPr/>
        </p:nvSpPr>
        <p:spPr bwMode="auto">
          <a:xfrm>
            <a:off x="279400" y="2546350"/>
            <a:ext cx="2032000" cy="892175"/>
          </a:xfrm>
          <a:prstGeom prst="rect">
            <a:avLst/>
          </a:prstGeom>
          <a:noFill/>
          <a:ln w="9525">
            <a:noFill/>
            <a:miter lim="800000"/>
            <a:headEnd/>
            <a:tailEnd/>
          </a:ln>
        </p:spPr>
        <p:txBody>
          <a:bodyPr>
            <a:spAutoFit/>
          </a:bodyPr>
          <a:lstStyle/>
          <a:p>
            <a:r>
              <a:rPr lang="en-US" sz="2600">
                <a:solidFill>
                  <a:srgbClr val="FFFF66"/>
                </a:solidFill>
              </a:rPr>
              <a:t>Competing Priorities</a:t>
            </a:r>
          </a:p>
        </p:txBody>
      </p:sp>
      <p:sp>
        <p:nvSpPr>
          <p:cNvPr id="11" name="TextBox 10"/>
          <p:cNvSpPr txBox="1">
            <a:spLocks noChangeArrowheads="1"/>
          </p:cNvSpPr>
          <p:nvPr/>
        </p:nvSpPr>
        <p:spPr bwMode="auto">
          <a:xfrm>
            <a:off x="2311400" y="5222875"/>
            <a:ext cx="4965700" cy="492125"/>
          </a:xfrm>
          <a:prstGeom prst="rect">
            <a:avLst/>
          </a:prstGeom>
          <a:noFill/>
          <a:ln w="9525">
            <a:noFill/>
            <a:miter lim="800000"/>
            <a:headEnd/>
            <a:tailEnd/>
          </a:ln>
        </p:spPr>
        <p:txBody>
          <a:bodyPr>
            <a:spAutoFit/>
          </a:bodyPr>
          <a:lstStyle/>
          <a:p>
            <a:pPr algn="ctr"/>
            <a:r>
              <a:rPr lang="en-US" sz="2600">
                <a:solidFill>
                  <a:srgbClr val="FFFF66"/>
                </a:solidFill>
              </a:rPr>
              <a:t>Power Relationships</a:t>
            </a:r>
          </a:p>
        </p:txBody>
      </p:sp>
      <p:sp>
        <p:nvSpPr>
          <p:cNvPr id="2" name="TextBox 1"/>
          <p:cNvSpPr txBox="1">
            <a:spLocks noChangeArrowheads="1"/>
          </p:cNvSpPr>
          <p:nvPr/>
        </p:nvSpPr>
        <p:spPr bwMode="auto">
          <a:xfrm>
            <a:off x="7277100" y="2655888"/>
            <a:ext cx="1503363" cy="892175"/>
          </a:xfrm>
          <a:prstGeom prst="rect">
            <a:avLst/>
          </a:prstGeom>
          <a:noFill/>
          <a:ln w="9525">
            <a:noFill/>
            <a:miter lim="800000"/>
            <a:headEnd/>
            <a:tailEnd/>
          </a:ln>
        </p:spPr>
        <p:txBody>
          <a:bodyPr>
            <a:spAutoFit/>
          </a:bodyPr>
          <a:lstStyle/>
          <a:p>
            <a:r>
              <a:rPr lang="en-US" sz="2600">
                <a:solidFill>
                  <a:srgbClr val="FFFF66"/>
                </a:solidFill>
              </a:rPr>
              <a:t>Public</a:t>
            </a:r>
            <a:r>
              <a:rPr lang="en-US" sz="2400">
                <a:solidFill>
                  <a:srgbClr val="FFFF66"/>
                </a:solidFill>
              </a:rPr>
              <a:t> O</a:t>
            </a:r>
            <a:r>
              <a:rPr lang="en-US" sz="2600">
                <a:solidFill>
                  <a:srgbClr val="FFFF66"/>
                </a:solidFill>
              </a:rPr>
              <a:t>pinion</a:t>
            </a:r>
          </a:p>
        </p:txBody>
      </p:sp>
      <p:sp>
        <p:nvSpPr>
          <p:cNvPr id="3" name="TextBox 2"/>
          <p:cNvSpPr txBox="1">
            <a:spLocks noChangeArrowheads="1"/>
          </p:cNvSpPr>
          <p:nvPr/>
        </p:nvSpPr>
        <p:spPr bwMode="auto">
          <a:xfrm>
            <a:off x="485775" y="1863725"/>
            <a:ext cx="2262188" cy="492125"/>
          </a:xfrm>
          <a:prstGeom prst="rect">
            <a:avLst/>
          </a:prstGeom>
          <a:noFill/>
          <a:ln w="9525">
            <a:noFill/>
            <a:miter lim="800000"/>
            <a:headEnd/>
            <a:tailEnd/>
          </a:ln>
        </p:spPr>
        <p:txBody>
          <a:bodyPr>
            <a:spAutoFit/>
          </a:bodyPr>
          <a:lstStyle/>
          <a:p>
            <a:r>
              <a:rPr lang="en-US" sz="2600">
                <a:solidFill>
                  <a:srgbClr val="FFFF66"/>
                </a:solidFill>
              </a:rPr>
              <a:t>Arbitrariness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2" grpId="0"/>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Oval 2"/>
          <p:cNvSpPr>
            <a:spLocks noChangeArrowheads="1"/>
          </p:cNvSpPr>
          <p:nvPr/>
        </p:nvSpPr>
        <p:spPr bwMode="auto">
          <a:xfrm>
            <a:off x="461963" y="1597025"/>
            <a:ext cx="1403350" cy="1327150"/>
          </a:xfrm>
          <a:prstGeom prst="ellipse">
            <a:avLst/>
          </a:prstGeom>
          <a:solidFill>
            <a:srgbClr val="FF99FF"/>
          </a:solidFill>
          <a:ln w="9525">
            <a:noFill/>
            <a:round/>
            <a:headEnd/>
            <a:tailEnd/>
          </a:ln>
          <a:effectLst/>
        </p:spPr>
        <p:txBody>
          <a:bodyPr wrap="none" anchor="ctr"/>
          <a:lstStyle/>
          <a:p>
            <a:pPr algn="ctr">
              <a:defRPr/>
            </a:pPr>
            <a:r>
              <a:rPr lang="en-US" sz="1700" b="1">
                <a:solidFill>
                  <a:schemeClr val="folHlink"/>
                </a:solidFill>
                <a:effectLst>
                  <a:outerShdw blurRad="38100" dist="38100" dir="2700000" algn="tl">
                    <a:srgbClr val="000000"/>
                  </a:outerShdw>
                </a:effectLst>
                <a:latin typeface="Arial" pitchFamily="34" charset="0"/>
              </a:rPr>
              <a:t>Stakeholders</a:t>
            </a:r>
          </a:p>
        </p:txBody>
      </p:sp>
      <p:sp>
        <p:nvSpPr>
          <p:cNvPr id="316419" name="Text Box 3"/>
          <p:cNvSpPr txBox="1">
            <a:spLocks noChangeArrowheads="1"/>
          </p:cNvSpPr>
          <p:nvPr/>
        </p:nvSpPr>
        <p:spPr bwMode="auto">
          <a:xfrm>
            <a:off x="2486025" y="1919288"/>
            <a:ext cx="4816475" cy="461962"/>
          </a:xfrm>
          <a:prstGeom prst="rect">
            <a:avLst/>
          </a:prstGeom>
          <a:noFill/>
          <a:ln w="9525">
            <a:noFill/>
            <a:miter lim="800000"/>
            <a:headEnd/>
            <a:tailEnd/>
          </a:ln>
          <a:effectLst/>
        </p:spPr>
        <p:txBody>
          <a:bodyPr>
            <a:spAutoFit/>
          </a:bodyPr>
          <a:lstStyle/>
          <a:p>
            <a:pPr>
              <a:spcBef>
                <a:spcPct val="50000"/>
              </a:spcBef>
              <a:defRPr/>
            </a:pPr>
            <a:r>
              <a:rPr lang="en-US" sz="2400" dirty="0">
                <a:latin typeface="Arial" pitchFamily="34" charset="0"/>
              </a:rPr>
              <a:t>Involve </a:t>
            </a:r>
            <a:r>
              <a:rPr lang="en-US" sz="2400" b="1" dirty="0">
                <a:solidFill>
                  <a:srgbClr val="FF3399"/>
                </a:solidFill>
                <a:effectLst>
                  <a:outerShdw blurRad="38100" dist="38100" dir="2700000" algn="tl">
                    <a:srgbClr val="000000"/>
                  </a:outerShdw>
                </a:effectLst>
                <a:latin typeface="Arial" pitchFamily="34" charset="0"/>
              </a:rPr>
              <a:t>new counterparts</a:t>
            </a:r>
            <a:endParaRPr lang="en-US" sz="2400" dirty="0">
              <a:latin typeface="Arial" pitchFamily="34" charset="0"/>
            </a:endParaRPr>
          </a:p>
        </p:txBody>
      </p:sp>
      <p:sp>
        <p:nvSpPr>
          <p:cNvPr id="139267" name="Rectangle 4"/>
          <p:cNvSpPr>
            <a:spLocks noGrp="1" noChangeArrowheads="1"/>
          </p:cNvSpPr>
          <p:nvPr>
            <p:ph type="title"/>
          </p:nvPr>
        </p:nvSpPr>
        <p:spPr/>
        <p:txBody>
          <a:bodyPr/>
          <a:lstStyle/>
          <a:p>
            <a:pPr algn="ctr" eaLnBrk="1" hangingPunct="1"/>
            <a:r>
              <a:rPr lang="en-US" smtClean="0"/>
              <a:t>Strengthening the Decision-making Process</a:t>
            </a:r>
          </a:p>
        </p:txBody>
      </p:sp>
      <p:sp>
        <p:nvSpPr>
          <p:cNvPr id="316421" name="Oval 5"/>
          <p:cNvSpPr>
            <a:spLocks noChangeArrowheads="1"/>
          </p:cNvSpPr>
          <p:nvPr/>
        </p:nvSpPr>
        <p:spPr bwMode="auto">
          <a:xfrm>
            <a:off x="460375" y="3036888"/>
            <a:ext cx="1447800" cy="1400175"/>
          </a:xfrm>
          <a:prstGeom prst="ellipse">
            <a:avLst/>
          </a:prstGeom>
          <a:solidFill>
            <a:srgbClr val="FFFF00"/>
          </a:solidFill>
          <a:ln w="9525">
            <a:noFill/>
            <a:round/>
            <a:headEnd/>
            <a:tailEnd/>
          </a:ln>
          <a:effectLst/>
        </p:spPr>
        <p:txBody>
          <a:bodyPr wrap="none" anchor="ctr"/>
          <a:lstStyle/>
          <a:p>
            <a:pPr algn="ctr">
              <a:defRPr/>
            </a:pPr>
            <a:r>
              <a:rPr lang="es-ES" b="1">
                <a:solidFill>
                  <a:schemeClr val="folHlink"/>
                </a:solidFill>
                <a:effectLst>
                  <a:outerShdw blurRad="38100" dist="38100" dir="2700000" algn="tl">
                    <a:srgbClr val="000000"/>
                  </a:outerShdw>
                </a:effectLst>
                <a:latin typeface="Arial" pitchFamily="34" charset="0"/>
              </a:rPr>
              <a:t>Decisions</a:t>
            </a:r>
          </a:p>
        </p:txBody>
      </p:sp>
      <p:sp>
        <p:nvSpPr>
          <p:cNvPr id="316422" name="Text Box 6"/>
          <p:cNvSpPr txBox="1">
            <a:spLocks noChangeArrowheads="1"/>
          </p:cNvSpPr>
          <p:nvPr/>
        </p:nvSpPr>
        <p:spPr bwMode="auto">
          <a:xfrm>
            <a:off x="2486025" y="3440113"/>
            <a:ext cx="5965825" cy="461962"/>
          </a:xfrm>
          <a:prstGeom prst="rect">
            <a:avLst/>
          </a:prstGeom>
          <a:noFill/>
          <a:ln w="9525">
            <a:noFill/>
            <a:miter lim="800000"/>
            <a:headEnd/>
            <a:tailEnd/>
          </a:ln>
          <a:effectLst/>
        </p:spPr>
        <p:txBody>
          <a:bodyPr>
            <a:spAutoFit/>
          </a:bodyPr>
          <a:lstStyle/>
          <a:p>
            <a:pPr>
              <a:defRPr/>
            </a:pPr>
            <a:r>
              <a:rPr lang="en-US" sz="2400" dirty="0">
                <a:latin typeface="Arial" pitchFamily="34" charset="0"/>
              </a:rPr>
              <a:t>Understand service delivery </a:t>
            </a:r>
            <a:r>
              <a:rPr lang="en-US" sz="2400" b="1" dirty="0">
                <a:solidFill>
                  <a:srgbClr val="CDC800"/>
                </a:solidFill>
                <a:effectLst>
                  <a:outerShdw blurRad="38100" dist="38100" dir="2700000" algn="tl">
                    <a:srgbClr val="000000"/>
                  </a:outerShdw>
                </a:effectLst>
                <a:latin typeface="Arial" pitchFamily="34" charset="0"/>
              </a:rPr>
              <a:t>realities</a:t>
            </a:r>
            <a:endParaRPr lang="es-ES" sz="2400" b="1" dirty="0">
              <a:solidFill>
                <a:srgbClr val="CDC800"/>
              </a:solidFill>
              <a:effectLst>
                <a:outerShdw blurRad="38100" dist="38100" dir="2700000" algn="tl">
                  <a:srgbClr val="000000"/>
                </a:outerShdw>
              </a:effectLst>
              <a:latin typeface="Arial" pitchFamily="34" charset="0"/>
            </a:endParaRPr>
          </a:p>
        </p:txBody>
      </p:sp>
      <p:sp>
        <p:nvSpPr>
          <p:cNvPr id="316423" name="Oval 7"/>
          <p:cNvSpPr>
            <a:spLocks noChangeArrowheads="1"/>
          </p:cNvSpPr>
          <p:nvPr/>
        </p:nvSpPr>
        <p:spPr bwMode="auto">
          <a:xfrm>
            <a:off x="439738" y="4549775"/>
            <a:ext cx="1458912" cy="1389063"/>
          </a:xfrm>
          <a:prstGeom prst="ellipse">
            <a:avLst/>
          </a:prstGeom>
          <a:solidFill>
            <a:srgbClr val="66FFCC"/>
          </a:solidFill>
          <a:ln w="9525">
            <a:noFill/>
            <a:round/>
            <a:headEnd/>
            <a:tailEnd/>
          </a:ln>
          <a:effectLst/>
        </p:spPr>
        <p:txBody>
          <a:bodyPr wrap="none" anchor="ctr"/>
          <a:lstStyle/>
          <a:p>
            <a:pPr algn="ctr">
              <a:defRPr/>
            </a:pPr>
            <a:r>
              <a:rPr lang="es-ES" sz="2000" b="1">
                <a:solidFill>
                  <a:schemeClr val="folHlink"/>
                </a:solidFill>
                <a:effectLst>
                  <a:outerShdw blurRad="38100" dist="38100" dir="2700000" algn="tl">
                    <a:srgbClr val="000000"/>
                  </a:outerShdw>
                </a:effectLst>
                <a:latin typeface="Arial" pitchFamily="34" charset="0"/>
              </a:rPr>
              <a:t>Data</a:t>
            </a:r>
          </a:p>
        </p:txBody>
      </p:sp>
      <p:sp>
        <p:nvSpPr>
          <p:cNvPr id="316424" name="Text Box 8"/>
          <p:cNvSpPr txBox="1">
            <a:spLocks noChangeArrowheads="1"/>
          </p:cNvSpPr>
          <p:nvPr/>
        </p:nvSpPr>
        <p:spPr bwMode="auto">
          <a:xfrm>
            <a:off x="2598738" y="4916488"/>
            <a:ext cx="4816475" cy="461962"/>
          </a:xfrm>
          <a:prstGeom prst="rect">
            <a:avLst/>
          </a:prstGeom>
          <a:noFill/>
          <a:ln w="9525">
            <a:noFill/>
            <a:miter lim="800000"/>
            <a:headEnd/>
            <a:tailEnd/>
          </a:ln>
          <a:effectLst/>
        </p:spPr>
        <p:txBody>
          <a:bodyPr>
            <a:spAutoFit/>
          </a:bodyPr>
          <a:lstStyle/>
          <a:p>
            <a:pPr>
              <a:spcBef>
                <a:spcPct val="50000"/>
              </a:spcBef>
              <a:defRPr/>
            </a:pPr>
            <a:r>
              <a:rPr lang="en-US" sz="2400" dirty="0">
                <a:latin typeface="Arial" pitchFamily="34" charset="0"/>
              </a:rPr>
              <a:t>May require additional </a:t>
            </a:r>
            <a:r>
              <a:rPr lang="en-US" sz="2400" b="1" dirty="0">
                <a:solidFill>
                  <a:srgbClr val="00B0AC"/>
                </a:solidFill>
                <a:effectLst>
                  <a:outerShdw blurRad="38100" dist="38100" dir="2700000" algn="tl">
                    <a:srgbClr val="000000"/>
                  </a:outerShdw>
                </a:effectLst>
                <a:latin typeface="Arial" pitchFamily="34" charset="0"/>
              </a:rPr>
              <a:t>data</a:t>
            </a:r>
            <a:endParaRPr lang="es-ES" sz="2400" dirty="0">
              <a:latin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p:cNvSpPr>
            <a:spLocks noGrp="1"/>
          </p:cNvSpPr>
          <p:nvPr>
            <p:ph type="title"/>
          </p:nvPr>
        </p:nvSpPr>
        <p:spPr>
          <a:xfrm>
            <a:off x="685800" y="274638"/>
            <a:ext cx="8047038" cy="944562"/>
          </a:xfrm>
        </p:spPr>
        <p:txBody>
          <a:bodyPr/>
          <a:lstStyle/>
          <a:p>
            <a:pPr algn="ctr" eaLnBrk="1" hangingPunct="1"/>
            <a:r>
              <a:rPr lang="en-US" smtClean="0"/>
              <a:t>Small Group Activity 3: Instructions</a:t>
            </a:r>
          </a:p>
        </p:txBody>
      </p:sp>
      <p:sp>
        <p:nvSpPr>
          <p:cNvPr id="141314" name="Content Placeholder 2"/>
          <p:cNvSpPr>
            <a:spLocks noGrp="1"/>
          </p:cNvSpPr>
          <p:nvPr>
            <p:ph idx="1"/>
          </p:nvPr>
        </p:nvSpPr>
        <p:spPr>
          <a:xfrm>
            <a:off x="695325" y="1143000"/>
            <a:ext cx="7920038" cy="3962400"/>
          </a:xfrm>
        </p:spPr>
        <p:txBody>
          <a:bodyPr/>
          <a:lstStyle/>
          <a:p>
            <a:pPr eaLnBrk="1" hangingPunct="1"/>
            <a:r>
              <a:rPr lang="en-US" sz="2400" smtClean="0"/>
              <a:t>Break into small groups. </a:t>
            </a:r>
          </a:p>
          <a:p>
            <a:pPr eaLnBrk="1" hangingPunct="1"/>
            <a:r>
              <a:rPr lang="en-US" sz="2400" smtClean="0"/>
              <a:t>Each group should select a decision that they make in their work settings and complete the Stakeholder Analysis Matrix around that decision.</a:t>
            </a:r>
          </a:p>
          <a:p>
            <a:pPr eaLnBrk="1" hangingPunct="1"/>
            <a:r>
              <a:rPr lang="en-US" sz="2400" smtClean="0"/>
              <a:t>A minimum of 7 stakeholders should be identified.</a:t>
            </a:r>
          </a:p>
          <a:p>
            <a:pPr eaLnBrk="1" hangingPunct="1"/>
            <a:r>
              <a:rPr lang="en-US" sz="2400" smtClean="0"/>
              <a:t>Complete the Matrix across the columns for 1–2 stakeholders.</a:t>
            </a:r>
          </a:p>
          <a:p>
            <a:pPr eaLnBrk="1" hangingPunct="1"/>
            <a:r>
              <a:rPr lang="en-US" sz="2400" smtClean="0"/>
              <a:t>Select one stakeholder and complete the Stakeholder Engagement Plan for that stakeholder. </a:t>
            </a:r>
          </a:p>
          <a:p>
            <a:pPr eaLnBrk="1" hangingPunct="1"/>
            <a:r>
              <a:rPr lang="en-US" sz="2400" smtClean="0"/>
              <a:t>Time for activity</a:t>
            </a:r>
            <a:r>
              <a:rPr lang="en-US" smtClean="0"/>
              <a:t>: 45 minutes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Title 2"/>
          <p:cNvSpPr>
            <a:spLocks noGrp="1"/>
          </p:cNvSpPr>
          <p:nvPr>
            <p:ph type="title"/>
          </p:nvPr>
        </p:nvSpPr>
        <p:spPr>
          <a:xfrm>
            <a:off x="939800" y="214313"/>
            <a:ext cx="7762875" cy="1004887"/>
          </a:xfrm>
        </p:spPr>
        <p:txBody>
          <a:bodyPr/>
          <a:lstStyle/>
          <a:p>
            <a:pPr algn="ctr" eaLnBrk="1" hangingPunct="1"/>
            <a:r>
              <a:rPr lang="en-US" smtClean="0"/>
              <a:t>Group Work Report Back</a:t>
            </a:r>
          </a:p>
        </p:txBody>
      </p:sp>
      <p:sp>
        <p:nvSpPr>
          <p:cNvPr id="143362" name="Content Placeholder 1"/>
          <p:cNvSpPr>
            <a:spLocks noGrp="1"/>
          </p:cNvSpPr>
          <p:nvPr>
            <p:ph idx="1"/>
          </p:nvPr>
        </p:nvSpPr>
        <p:spPr>
          <a:xfrm>
            <a:off x="969963" y="1235075"/>
            <a:ext cx="7762875" cy="4403725"/>
          </a:xfrm>
        </p:spPr>
        <p:txBody>
          <a:bodyPr/>
          <a:lstStyle/>
          <a:p>
            <a:pPr eaLnBrk="1" hangingPunct="1"/>
            <a:r>
              <a:rPr lang="en-US" smtClean="0"/>
              <a:t>Have note taker transfer your final Stakeholder Analysis Matrix onto flip chart paper</a:t>
            </a:r>
          </a:p>
          <a:p>
            <a:pPr eaLnBrk="1" hangingPunct="1"/>
            <a:r>
              <a:rPr lang="en-US" smtClean="0"/>
              <a:t>Share the decision your group chose</a:t>
            </a:r>
          </a:p>
          <a:p>
            <a:pPr eaLnBrk="1" hangingPunct="1"/>
            <a:r>
              <a:rPr lang="en-US" smtClean="0"/>
              <a:t>Share the priority stakeholders selected</a:t>
            </a:r>
          </a:p>
          <a:p>
            <a:pPr eaLnBrk="1" hangingPunct="1"/>
            <a:r>
              <a:rPr lang="en-US" smtClean="0"/>
              <a:t>Choose 1 stakeholder and share the entire row from the Matrix for that stakeholder</a:t>
            </a:r>
          </a:p>
          <a:p>
            <a:pPr eaLnBrk="1" hangingPunct="1"/>
            <a:r>
              <a:rPr lang="en-US" smtClean="0"/>
              <a:t>Share the Engagement Plan for the same stakeholder</a:t>
            </a:r>
          </a:p>
          <a:p>
            <a:pPr eaLnBrk="1" hangingPunct="1"/>
            <a:r>
              <a:rPr lang="en-US" smtClean="0"/>
              <a:t>Time for report back: 10–15 min per group</a:t>
            </a:r>
          </a:p>
          <a:p>
            <a:pPr eaLnBrk="1" hangingPunct="1"/>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ChangeArrowheads="1"/>
          </p:cNvSpPr>
          <p:nvPr/>
        </p:nvSpPr>
        <p:spPr bwMode="auto">
          <a:xfrm>
            <a:off x="334963" y="666750"/>
            <a:ext cx="8550275" cy="4402138"/>
          </a:xfrm>
          <a:prstGeom prst="rect">
            <a:avLst/>
          </a:prstGeom>
          <a:noFill/>
          <a:ln w="9525">
            <a:noFill/>
            <a:miter lim="800000"/>
            <a:headEnd/>
            <a:tailEnd/>
          </a:ln>
        </p:spPr>
        <p:txBody>
          <a:bodyPr>
            <a:spAutoFit/>
          </a:bodyPr>
          <a:lstStyle/>
          <a:p>
            <a:pPr algn="ctr"/>
            <a:r>
              <a:rPr lang="en-US" sz="3600" i="1">
                <a:solidFill>
                  <a:srgbClr val="FFFFFF"/>
                </a:solidFill>
              </a:rPr>
              <a:t>THANK YOU!</a:t>
            </a:r>
          </a:p>
          <a:p>
            <a:pPr algn="ctr"/>
            <a:endParaRPr lang="en-US" sz="2000" i="1">
              <a:solidFill>
                <a:srgbClr val="FFFFFF"/>
              </a:solidFill>
            </a:endParaRPr>
          </a:p>
          <a:p>
            <a:pPr algn="ctr">
              <a:lnSpc>
                <a:spcPct val="90000"/>
              </a:lnSpc>
              <a:buFont typeface="Wingdings" pitchFamily="2" charset="2"/>
              <a:buNone/>
            </a:pPr>
            <a:r>
              <a:rPr lang="en-US" sz="2000" b="1"/>
              <a:t>MEASURE Evaluation is a MEASURE project funded by the U.S. Agency for International Development and implemented by the Carolina Population Center at the University of North Carolina at Chapel Hill in partnership with Futures Group International, ICF Macro, John Snow, Inc., Management Sciences for Health, and Tulane University. Views expressed in this presentation do not necessarily reflect the views of USAID or the U.S. Government. MEASURE Evaluation is the USAID Global Health Bureau's primary vehicle for supporting improvements in monitoring and evaluation in population, health and nutrition worldwide.</a:t>
            </a:r>
          </a:p>
          <a:p>
            <a:pPr algn="ctr"/>
            <a:endParaRPr lang="en-US" sz="2000" b="1" i="1">
              <a:solidFill>
                <a:srgbClr val="FFFFFF"/>
              </a:solidFill>
            </a:endParaRPr>
          </a:p>
          <a:p>
            <a:pPr algn="ctr"/>
            <a:r>
              <a:rPr lang="en-US" sz="2400" i="1">
                <a:solidFill>
                  <a:srgbClr val="FFFFFF"/>
                </a:solidFill>
              </a:rPr>
              <a:t>Visit us online at http://www.cpc.unc.edu/measure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654050" y="381000"/>
            <a:ext cx="7762875" cy="1143000"/>
          </a:xfrm>
        </p:spPr>
        <p:txBody>
          <a:bodyPr/>
          <a:lstStyle/>
          <a:p>
            <a:pPr algn="ctr" eaLnBrk="1" hangingPunct="1"/>
            <a:r>
              <a:rPr lang="en-US" smtClean="0"/>
              <a:t>Data are often underutilized because of…</a:t>
            </a:r>
          </a:p>
        </p:txBody>
      </p:sp>
      <p:sp>
        <p:nvSpPr>
          <p:cNvPr id="63490" name="Rectangle 3"/>
          <p:cNvSpPr>
            <a:spLocks noGrp="1" noChangeArrowheads="1"/>
          </p:cNvSpPr>
          <p:nvPr>
            <p:ph idx="1"/>
          </p:nvPr>
        </p:nvSpPr>
        <p:spPr>
          <a:xfrm>
            <a:off x="768350" y="1751013"/>
            <a:ext cx="7735888" cy="4306887"/>
          </a:xfrm>
        </p:spPr>
        <p:txBody>
          <a:bodyPr/>
          <a:lstStyle/>
          <a:p>
            <a:pPr marL="0" indent="0" eaLnBrk="1" hangingPunct="1">
              <a:spcBef>
                <a:spcPct val="0"/>
              </a:spcBef>
              <a:spcAft>
                <a:spcPct val="50000"/>
              </a:spcAft>
              <a:buFont typeface="Wingdings" pitchFamily="2" charset="2"/>
              <a:buNone/>
            </a:pPr>
            <a:r>
              <a:rPr lang="en-US" sz="2800" smtClean="0"/>
              <a:t>Technical constraints</a:t>
            </a:r>
          </a:p>
          <a:p>
            <a:pPr lvl="1" eaLnBrk="1" hangingPunct="1">
              <a:spcBef>
                <a:spcPct val="0"/>
              </a:spcBef>
              <a:spcAft>
                <a:spcPct val="50000"/>
              </a:spcAft>
            </a:pPr>
            <a:r>
              <a:rPr lang="en-US" sz="2600" smtClean="0"/>
              <a:t>Individual technical skills </a:t>
            </a:r>
          </a:p>
          <a:p>
            <a:pPr lvl="1" eaLnBrk="1" hangingPunct="1">
              <a:spcBef>
                <a:spcPct val="0"/>
              </a:spcBef>
              <a:spcAft>
                <a:spcPct val="50000"/>
              </a:spcAft>
            </a:pPr>
            <a:r>
              <a:rPr lang="en-US" sz="2600" smtClean="0"/>
              <a:t>Availability of computers </a:t>
            </a:r>
          </a:p>
          <a:p>
            <a:pPr lvl="1" eaLnBrk="1" hangingPunct="1">
              <a:spcBef>
                <a:spcPct val="0"/>
              </a:spcBef>
              <a:spcAft>
                <a:spcPct val="50000"/>
              </a:spcAft>
            </a:pPr>
            <a:r>
              <a:rPr lang="en-US" sz="2600" smtClean="0"/>
              <a:t>Data system design</a:t>
            </a:r>
          </a:p>
          <a:p>
            <a:pPr lvl="1" eaLnBrk="1" hangingPunct="1">
              <a:spcBef>
                <a:spcPct val="0"/>
              </a:spcBef>
              <a:spcAft>
                <a:spcPct val="50000"/>
              </a:spcAft>
            </a:pPr>
            <a:r>
              <a:rPr lang="en-US" sz="2600" smtClean="0"/>
              <a:t>Definition of indicators</a:t>
            </a:r>
          </a:p>
          <a:p>
            <a:pPr lvl="1" eaLnBrk="1" hangingPunct="1">
              <a:spcBef>
                <a:spcPct val="0"/>
              </a:spcBef>
              <a:spcAft>
                <a:spcPct val="50000"/>
              </a:spcAft>
            </a:pPr>
            <a:r>
              <a:rPr lang="en-US" sz="2600" smtClean="0"/>
              <a:t>Lack of data quality assurance protocols</a:t>
            </a:r>
          </a:p>
          <a:p>
            <a:pPr marL="0" indent="0" eaLnBrk="1" hangingPunct="1">
              <a:spcBef>
                <a:spcPct val="0"/>
              </a:spcBef>
              <a:spcAft>
                <a:spcPct val="50000"/>
              </a:spcAft>
            </a:pPr>
            <a:endParaRPr lang="en-US" sz="300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algn="ctr" eaLnBrk="1" hangingPunct="1"/>
            <a:r>
              <a:rPr lang="en-US" smtClean="0"/>
              <a:t>Data are often underutilized because of…</a:t>
            </a:r>
          </a:p>
        </p:txBody>
      </p:sp>
      <p:sp>
        <p:nvSpPr>
          <p:cNvPr id="65538" name="Rectangle 3"/>
          <p:cNvSpPr>
            <a:spLocks noGrp="1" noChangeArrowheads="1"/>
          </p:cNvSpPr>
          <p:nvPr>
            <p:ph idx="1"/>
          </p:nvPr>
        </p:nvSpPr>
        <p:spPr>
          <a:xfrm>
            <a:off x="768350" y="1751013"/>
            <a:ext cx="7735888" cy="3678237"/>
          </a:xfrm>
        </p:spPr>
        <p:txBody>
          <a:bodyPr/>
          <a:lstStyle/>
          <a:p>
            <a:pPr marL="0" indent="0" eaLnBrk="1" hangingPunct="1">
              <a:spcBef>
                <a:spcPct val="0"/>
              </a:spcBef>
              <a:spcAft>
                <a:spcPct val="50000"/>
              </a:spcAft>
              <a:buFont typeface="Wingdings" pitchFamily="2" charset="2"/>
              <a:buNone/>
            </a:pPr>
            <a:r>
              <a:rPr lang="en-US" sz="2800" smtClean="0"/>
              <a:t>Organizational constraints</a:t>
            </a:r>
          </a:p>
          <a:p>
            <a:pPr lvl="1" eaLnBrk="1" hangingPunct="1">
              <a:spcBef>
                <a:spcPct val="0"/>
              </a:spcBef>
              <a:spcAft>
                <a:spcPct val="50000"/>
              </a:spcAft>
            </a:pPr>
            <a:r>
              <a:rPr lang="en-US" sz="2800" smtClean="0"/>
              <a:t>Structural – roads, telecommunication</a:t>
            </a:r>
          </a:p>
          <a:p>
            <a:pPr lvl="1" eaLnBrk="1" hangingPunct="1">
              <a:spcBef>
                <a:spcPct val="0"/>
              </a:spcBef>
              <a:spcAft>
                <a:spcPct val="50000"/>
              </a:spcAft>
            </a:pPr>
            <a:r>
              <a:rPr lang="en-US" sz="2800" smtClean="0"/>
              <a:t>Organizational – clarity of roles, support, flow of information</a:t>
            </a:r>
          </a:p>
          <a:p>
            <a:pPr lvl="1" eaLnBrk="1" hangingPunct="1">
              <a:spcBef>
                <a:spcPct val="0"/>
              </a:spcBef>
              <a:spcAft>
                <a:spcPct val="50000"/>
              </a:spcAft>
            </a:pPr>
            <a:r>
              <a:rPr lang="en-US" sz="2800" smtClean="0"/>
              <a:t>Political interference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788988" y="292100"/>
            <a:ext cx="7762875" cy="1143000"/>
          </a:xfrm>
        </p:spPr>
        <p:txBody>
          <a:bodyPr/>
          <a:lstStyle/>
          <a:p>
            <a:pPr algn="ctr" eaLnBrk="1" hangingPunct="1"/>
            <a:r>
              <a:rPr lang="en-US" smtClean="0"/>
              <a:t>Data are often underutilized because of…</a:t>
            </a:r>
          </a:p>
        </p:txBody>
      </p:sp>
      <p:sp>
        <p:nvSpPr>
          <p:cNvPr id="67586" name="Rectangle 3"/>
          <p:cNvSpPr>
            <a:spLocks noGrp="1" noChangeArrowheads="1"/>
          </p:cNvSpPr>
          <p:nvPr>
            <p:ph idx="1"/>
          </p:nvPr>
        </p:nvSpPr>
        <p:spPr>
          <a:xfrm>
            <a:off x="768350" y="1751013"/>
            <a:ext cx="7735888" cy="3535362"/>
          </a:xfrm>
        </p:spPr>
        <p:txBody>
          <a:bodyPr/>
          <a:lstStyle/>
          <a:p>
            <a:pPr marL="0" indent="0" eaLnBrk="1" hangingPunct="1">
              <a:spcBef>
                <a:spcPct val="0"/>
              </a:spcBef>
              <a:spcAft>
                <a:spcPct val="50000"/>
              </a:spcAft>
              <a:buFont typeface="Wingdings" pitchFamily="2" charset="2"/>
              <a:buNone/>
            </a:pPr>
            <a:r>
              <a:rPr lang="en-US" sz="2800" smtClean="0"/>
              <a:t>Individual constraints</a:t>
            </a:r>
          </a:p>
          <a:p>
            <a:pPr lvl="1" eaLnBrk="1" hangingPunct="1">
              <a:spcBef>
                <a:spcPct val="0"/>
              </a:spcBef>
              <a:spcAft>
                <a:spcPct val="50000"/>
              </a:spcAft>
            </a:pPr>
            <a:r>
              <a:rPr lang="en-US" sz="2800" smtClean="0"/>
              <a:t>Decision-maker attitudes, </a:t>
            </a:r>
          </a:p>
          <a:p>
            <a:pPr lvl="1" eaLnBrk="1" hangingPunct="1">
              <a:spcBef>
                <a:spcPct val="0"/>
              </a:spcBef>
              <a:spcAft>
                <a:spcPct val="50000"/>
              </a:spcAft>
            </a:pPr>
            <a:r>
              <a:rPr lang="en-US" sz="2800" smtClean="0"/>
              <a:t>Staff motivation,</a:t>
            </a:r>
          </a:p>
          <a:p>
            <a:pPr lvl="1" eaLnBrk="1" hangingPunct="1">
              <a:spcBef>
                <a:spcPct val="0"/>
              </a:spcBef>
              <a:spcAft>
                <a:spcPct val="50000"/>
              </a:spcAft>
            </a:pPr>
            <a:r>
              <a:rPr lang="en-US" sz="2800" smtClean="0"/>
              <a:t>Lack of “data culture”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Oval 2"/>
          <p:cNvSpPr>
            <a:spLocks noChangeArrowheads="1"/>
          </p:cNvSpPr>
          <p:nvPr/>
        </p:nvSpPr>
        <p:spPr bwMode="auto">
          <a:xfrm>
            <a:off x="987425" y="1438275"/>
            <a:ext cx="7185025" cy="3676650"/>
          </a:xfrm>
          <a:prstGeom prst="ellipse">
            <a:avLst/>
          </a:prstGeom>
          <a:solidFill>
            <a:schemeClr val="accent1"/>
          </a:solidFill>
          <a:ln w="9525">
            <a:solidFill>
              <a:schemeClr val="tx1"/>
            </a:solidFill>
            <a:round/>
            <a:headEnd/>
            <a:tailEnd/>
          </a:ln>
        </p:spPr>
        <p:txBody>
          <a:bodyPr wrap="none" anchor="ctr"/>
          <a:lstStyle/>
          <a:p>
            <a:endParaRPr lang="en-US">
              <a:solidFill>
                <a:srgbClr val="FFFFFF"/>
              </a:solidFill>
              <a:cs typeface="Arial" charset="0"/>
            </a:endParaRPr>
          </a:p>
        </p:txBody>
      </p:sp>
      <p:sp>
        <p:nvSpPr>
          <p:cNvPr id="433155" name="Rectangle 3"/>
          <p:cNvSpPr>
            <a:spLocks noGrp="1" noChangeArrowheads="1"/>
          </p:cNvSpPr>
          <p:nvPr>
            <p:ph type="title"/>
          </p:nvPr>
        </p:nvSpPr>
        <p:spPr>
          <a:xfrm>
            <a:off x="517525" y="261938"/>
            <a:ext cx="8358188" cy="1524000"/>
          </a:xfrm>
        </p:spPr>
        <p:txBody>
          <a:bodyPr/>
          <a:lstStyle/>
          <a:p>
            <a:pPr algn="ctr" eaLnBrk="1" hangingPunct="1">
              <a:defRPr/>
            </a:pPr>
            <a:r>
              <a:rPr lang="en-US" dirty="0" smtClean="0"/>
              <a:t>What Determines Data Demand &amp; Use?</a:t>
            </a:r>
            <a:r>
              <a:rPr lang="en-US" b="0" dirty="0" smtClean="0">
                <a:effectLst>
                  <a:outerShdw blurRad="38100" dist="38100" dir="2700000" algn="tl">
                    <a:srgbClr val="000000"/>
                  </a:outerShdw>
                </a:effectLst>
              </a:rPr>
              <a:t/>
            </a:r>
            <a:br>
              <a:rPr lang="en-US" b="0" dirty="0" smtClean="0">
                <a:effectLst>
                  <a:outerShdw blurRad="38100" dist="38100" dir="2700000" algn="tl">
                    <a:srgbClr val="000000"/>
                  </a:outerShdw>
                </a:effectLst>
              </a:rPr>
            </a:br>
            <a:endParaRPr lang="en-US" b="0" dirty="0" smtClean="0">
              <a:effectLst>
                <a:outerShdw blurRad="38100" dist="38100" dir="2700000" algn="tl">
                  <a:srgbClr val="000000"/>
                </a:outerShdw>
              </a:effectLst>
            </a:endParaRPr>
          </a:p>
        </p:txBody>
      </p:sp>
      <p:sp>
        <p:nvSpPr>
          <p:cNvPr id="69635" name="Rectangle 4"/>
          <p:cNvSpPr>
            <a:spLocks noChangeArrowheads="1"/>
          </p:cNvSpPr>
          <p:nvPr/>
        </p:nvSpPr>
        <p:spPr bwMode="auto">
          <a:xfrm>
            <a:off x="990600" y="3352800"/>
            <a:ext cx="7391400" cy="701675"/>
          </a:xfrm>
          <a:prstGeom prst="rect">
            <a:avLst/>
          </a:prstGeom>
          <a:noFill/>
          <a:ln w="9525">
            <a:noFill/>
            <a:miter lim="800000"/>
            <a:headEnd/>
            <a:tailEnd/>
          </a:ln>
        </p:spPr>
        <p:txBody>
          <a:bodyPr lIns="91436" tIns="45718" rIns="91436" bIns="45718">
            <a:spAutoFit/>
          </a:bodyPr>
          <a:lstStyle/>
          <a:p>
            <a:pPr eaLnBrk="0" hangingPunct="0"/>
            <a:endParaRPr lang="en-US" sz="4000" b="1">
              <a:solidFill>
                <a:srgbClr val="FFFF99"/>
              </a:solidFill>
              <a:latin typeface="Times New Roman" pitchFamily="18" charset="0"/>
              <a:cs typeface="Arial" charset="0"/>
            </a:endParaRPr>
          </a:p>
        </p:txBody>
      </p:sp>
      <p:grpSp>
        <p:nvGrpSpPr>
          <p:cNvPr id="69636" name="Group 5"/>
          <p:cNvGrpSpPr>
            <a:grpSpLocks/>
          </p:cNvGrpSpPr>
          <p:nvPr/>
        </p:nvGrpSpPr>
        <p:grpSpPr bwMode="auto">
          <a:xfrm>
            <a:off x="1828800" y="2130425"/>
            <a:ext cx="5207000" cy="2701925"/>
            <a:chOff x="476" y="1440"/>
            <a:chExt cx="4036" cy="2160"/>
          </a:xfrm>
        </p:grpSpPr>
        <p:sp>
          <p:nvSpPr>
            <p:cNvPr id="19466" name="Oval 6"/>
            <p:cNvSpPr>
              <a:spLocks noChangeArrowheads="1"/>
            </p:cNvSpPr>
            <p:nvPr/>
          </p:nvSpPr>
          <p:spPr bwMode="auto">
            <a:xfrm>
              <a:off x="1969" y="2641"/>
              <a:ext cx="1249" cy="959"/>
            </a:xfrm>
            <a:prstGeom prst="ellipse">
              <a:avLst/>
            </a:prstGeom>
            <a:solidFill>
              <a:schemeClr val="bg2">
                <a:lumMod val="10000"/>
                <a:lumOff val="90000"/>
              </a:schemeClr>
            </a:solidFill>
            <a:ln w="9525">
              <a:solidFill>
                <a:schemeClr val="tx1"/>
              </a:solidFill>
              <a:round/>
              <a:headEnd/>
              <a:tailEnd/>
            </a:ln>
          </p:spPr>
          <p:txBody>
            <a:bodyPr wrap="none" anchor="ctr"/>
            <a:lstStyle/>
            <a:p>
              <a:pPr>
                <a:defRPr/>
              </a:pPr>
              <a:endParaRPr lang="en-US" dirty="0">
                <a:solidFill>
                  <a:srgbClr val="DADADA">
                    <a:lumMod val="25000"/>
                  </a:srgbClr>
                </a:solidFill>
                <a:latin typeface="Arial" pitchFamily="34" charset="0"/>
                <a:cs typeface="Arial" pitchFamily="34" charset="0"/>
              </a:endParaRPr>
            </a:p>
          </p:txBody>
        </p:sp>
        <p:sp>
          <p:nvSpPr>
            <p:cNvPr id="19467" name="Oval 7"/>
            <p:cNvSpPr>
              <a:spLocks noChangeArrowheads="1"/>
            </p:cNvSpPr>
            <p:nvPr/>
          </p:nvSpPr>
          <p:spPr bwMode="auto">
            <a:xfrm>
              <a:off x="3168" y="1440"/>
              <a:ext cx="1344" cy="1079"/>
            </a:xfrm>
            <a:prstGeom prst="ellipse">
              <a:avLst/>
            </a:prstGeom>
            <a:solidFill>
              <a:schemeClr val="bg2">
                <a:lumMod val="10000"/>
                <a:lumOff val="90000"/>
              </a:schemeClr>
            </a:solidFill>
            <a:ln w="9525">
              <a:solidFill>
                <a:schemeClr val="tx1"/>
              </a:solidFill>
              <a:round/>
              <a:headEnd/>
              <a:tailEnd/>
            </a:ln>
          </p:spPr>
          <p:txBody>
            <a:bodyPr wrap="none" anchor="ctr"/>
            <a:lstStyle/>
            <a:p>
              <a:pPr>
                <a:defRPr/>
              </a:pPr>
              <a:endParaRPr lang="en-US" dirty="0">
                <a:solidFill>
                  <a:srgbClr val="DADADA">
                    <a:lumMod val="25000"/>
                  </a:srgbClr>
                </a:solidFill>
                <a:latin typeface="Arial" pitchFamily="34" charset="0"/>
                <a:cs typeface="Arial" pitchFamily="34" charset="0"/>
              </a:endParaRPr>
            </a:p>
          </p:txBody>
        </p:sp>
        <p:sp>
          <p:nvSpPr>
            <p:cNvPr id="19468" name="Oval 8"/>
            <p:cNvSpPr>
              <a:spLocks noChangeArrowheads="1"/>
            </p:cNvSpPr>
            <p:nvPr/>
          </p:nvSpPr>
          <p:spPr bwMode="auto">
            <a:xfrm>
              <a:off x="535" y="1488"/>
              <a:ext cx="1434" cy="1173"/>
            </a:xfrm>
            <a:prstGeom prst="ellipse">
              <a:avLst/>
            </a:prstGeom>
            <a:solidFill>
              <a:schemeClr val="bg2">
                <a:lumMod val="10000"/>
                <a:lumOff val="90000"/>
              </a:schemeClr>
            </a:solidFill>
            <a:ln w="9525">
              <a:solidFill>
                <a:schemeClr val="tx1"/>
              </a:solidFill>
              <a:round/>
              <a:headEnd/>
              <a:tailEnd/>
            </a:ln>
          </p:spPr>
          <p:txBody>
            <a:bodyPr wrap="none" anchor="ctr"/>
            <a:lstStyle/>
            <a:p>
              <a:pPr>
                <a:defRPr/>
              </a:pPr>
              <a:endParaRPr lang="en-US">
                <a:solidFill>
                  <a:srgbClr val="FFFFFF"/>
                </a:solidFill>
                <a:latin typeface="Arial" pitchFamily="34" charset="0"/>
                <a:cs typeface="Arial" pitchFamily="34" charset="0"/>
              </a:endParaRPr>
            </a:p>
          </p:txBody>
        </p:sp>
        <p:sp>
          <p:nvSpPr>
            <p:cNvPr id="69644" name="Rectangle 9"/>
            <p:cNvSpPr>
              <a:spLocks noChangeArrowheads="1"/>
            </p:cNvSpPr>
            <p:nvPr/>
          </p:nvSpPr>
          <p:spPr bwMode="auto">
            <a:xfrm>
              <a:off x="2809" y="1939"/>
              <a:ext cx="143" cy="561"/>
            </a:xfrm>
            <a:prstGeom prst="rect">
              <a:avLst/>
            </a:prstGeom>
            <a:noFill/>
            <a:ln w="9525">
              <a:noFill/>
              <a:miter lim="800000"/>
              <a:headEnd/>
              <a:tailEnd/>
            </a:ln>
          </p:spPr>
          <p:txBody>
            <a:bodyPr wrap="none" lIns="91436" tIns="45718" rIns="91436" bIns="45718">
              <a:spAutoFit/>
            </a:bodyPr>
            <a:lstStyle/>
            <a:p>
              <a:pPr eaLnBrk="0" hangingPunct="0"/>
              <a:endParaRPr lang="en-US" sz="4000" b="1">
                <a:solidFill>
                  <a:srgbClr val="FFFF99"/>
                </a:solidFill>
                <a:latin typeface="Times New Roman" pitchFamily="18" charset="0"/>
                <a:cs typeface="Arial" charset="0"/>
              </a:endParaRPr>
            </a:p>
          </p:txBody>
        </p:sp>
        <p:sp>
          <p:nvSpPr>
            <p:cNvPr id="69645" name="Text Box 10"/>
            <p:cNvSpPr txBox="1">
              <a:spLocks noChangeArrowheads="1"/>
            </p:cNvSpPr>
            <p:nvPr/>
          </p:nvSpPr>
          <p:spPr bwMode="auto">
            <a:xfrm>
              <a:off x="476" y="1944"/>
              <a:ext cx="1595" cy="293"/>
            </a:xfrm>
            <a:prstGeom prst="rect">
              <a:avLst/>
            </a:prstGeom>
            <a:noFill/>
            <a:ln w="9525">
              <a:noFill/>
              <a:miter lim="800000"/>
              <a:headEnd/>
              <a:tailEnd/>
            </a:ln>
          </p:spPr>
          <p:txBody>
            <a:bodyPr lIns="91436" tIns="45718" rIns="91436" bIns="45718">
              <a:spAutoFit/>
            </a:bodyPr>
            <a:lstStyle/>
            <a:p>
              <a:pPr algn="ctr">
                <a:spcBef>
                  <a:spcPct val="50000"/>
                </a:spcBef>
              </a:pPr>
              <a:r>
                <a:rPr lang="en-US">
                  <a:solidFill>
                    <a:srgbClr val="363636"/>
                  </a:solidFill>
                  <a:latin typeface="Calibri" pitchFamily="34" charset="0"/>
                  <a:cs typeface="Arial" charset="0"/>
                </a:rPr>
                <a:t>ORGANIZATIONAL</a:t>
              </a:r>
            </a:p>
          </p:txBody>
        </p:sp>
        <p:sp>
          <p:nvSpPr>
            <p:cNvPr id="69646" name="Text Box 11"/>
            <p:cNvSpPr txBox="1">
              <a:spLocks noChangeArrowheads="1"/>
            </p:cNvSpPr>
            <p:nvPr/>
          </p:nvSpPr>
          <p:spPr bwMode="auto">
            <a:xfrm>
              <a:off x="3119" y="1816"/>
              <a:ext cx="1393" cy="293"/>
            </a:xfrm>
            <a:prstGeom prst="rect">
              <a:avLst/>
            </a:prstGeom>
            <a:noFill/>
            <a:ln w="9525">
              <a:noFill/>
              <a:miter lim="800000"/>
              <a:headEnd/>
              <a:tailEnd/>
            </a:ln>
          </p:spPr>
          <p:txBody>
            <a:bodyPr lIns="91436" tIns="45718" rIns="91436" bIns="45718">
              <a:spAutoFit/>
            </a:bodyPr>
            <a:lstStyle/>
            <a:p>
              <a:pPr algn="ctr">
                <a:spcBef>
                  <a:spcPct val="50000"/>
                </a:spcBef>
              </a:pPr>
              <a:r>
                <a:rPr lang="en-US">
                  <a:solidFill>
                    <a:srgbClr val="363636"/>
                  </a:solidFill>
                  <a:latin typeface="Calibri" pitchFamily="34" charset="0"/>
                  <a:cs typeface="Arial" charset="0"/>
                </a:rPr>
                <a:t>TECHNICAL</a:t>
              </a:r>
            </a:p>
          </p:txBody>
        </p:sp>
        <p:sp>
          <p:nvSpPr>
            <p:cNvPr id="69647" name="Text Box 12"/>
            <p:cNvSpPr txBox="1">
              <a:spLocks noChangeArrowheads="1"/>
            </p:cNvSpPr>
            <p:nvPr/>
          </p:nvSpPr>
          <p:spPr bwMode="auto">
            <a:xfrm>
              <a:off x="1880" y="2930"/>
              <a:ext cx="1486" cy="293"/>
            </a:xfrm>
            <a:prstGeom prst="rect">
              <a:avLst/>
            </a:prstGeom>
            <a:noFill/>
            <a:ln w="9525">
              <a:noFill/>
              <a:miter lim="800000"/>
              <a:headEnd/>
              <a:tailEnd/>
            </a:ln>
          </p:spPr>
          <p:txBody>
            <a:bodyPr lIns="91436" tIns="45718" rIns="91436" bIns="45718">
              <a:spAutoFit/>
            </a:bodyPr>
            <a:lstStyle/>
            <a:p>
              <a:pPr algn="ctr">
                <a:spcBef>
                  <a:spcPct val="50000"/>
                </a:spcBef>
              </a:pPr>
              <a:r>
                <a:rPr lang="en-US">
                  <a:solidFill>
                    <a:srgbClr val="363636"/>
                  </a:solidFill>
                  <a:latin typeface="Calibri" pitchFamily="34" charset="0"/>
                  <a:cs typeface="Arial" charset="0"/>
                </a:rPr>
                <a:t>BEHAVIORAL</a:t>
              </a:r>
            </a:p>
          </p:txBody>
        </p:sp>
        <p:sp>
          <p:nvSpPr>
            <p:cNvPr id="69648" name="Line 13"/>
            <p:cNvSpPr>
              <a:spLocks noChangeShapeType="1"/>
            </p:cNvSpPr>
            <p:nvPr/>
          </p:nvSpPr>
          <p:spPr bwMode="auto">
            <a:xfrm>
              <a:off x="1968" y="1968"/>
              <a:ext cx="624" cy="672"/>
            </a:xfrm>
            <a:prstGeom prst="line">
              <a:avLst/>
            </a:prstGeom>
            <a:noFill/>
            <a:ln w="9525">
              <a:solidFill>
                <a:schemeClr val="tx1"/>
              </a:solidFill>
              <a:round/>
              <a:headEnd/>
              <a:tailEnd/>
            </a:ln>
          </p:spPr>
          <p:txBody>
            <a:bodyPr wrap="none"/>
            <a:lstStyle/>
            <a:p>
              <a:endParaRPr lang="en-US"/>
            </a:p>
          </p:txBody>
        </p:sp>
        <p:sp>
          <p:nvSpPr>
            <p:cNvPr id="69649" name="Line 14"/>
            <p:cNvSpPr>
              <a:spLocks noChangeShapeType="1"/>
            </p:cNvSpPr>
            <p:nvPr/>
          </p:nvSpPr>
          <p:spPr bwMode="auto">
            <a:xfrm flipV="1">
              <a:off x="2592" y="2016"/>
              <a:ext cx="576" cy="624"/>
            </a:xfrm>
            <a:prstGeom prst="line">
              <a:avLst/>
            </a:prstGeom>
            <a:noFill/>
            <a:ln w="9525">
              <a:solidFill>
                <a:schemeClr val="tx1"/>
              </a:solidFill>
              <a:round/>
              <a:headEnd/>
              <a:tailEnd/>
            </a:ln>
          </p:spPr>
          <p:txBody>
            <a:bodyPr wrap="none"/>
            <a:lstStyle/>
            <a:p>
              <a:endParaRPr lang="en-US"/>
            </a:p>
          </p:txBody>
        </p:sp>
        <p:sp>
          <p:nvSpPr>
            <p:cNvPr id="69650" name="Line 15"/>
            <p:cNvSpPr>
              <a:spLocks noChangeShapeType="1"/>
            </p:cNvSpPr>
            <p:nvPr/>
          </p:nvSpPr>
          <p:spPr bwMode="auto">
            <a:xfrm>
              <a:off x="1968" y="1968"/>
              <a:ext cx="1200" cy="0"/>
            </a:xfrm>
            <a:prstGeom prst="line">
              <a:avLst/>
            </a:prstGeom>
            <a:noFill/>
            <a:ln w="9525">
              <a:solidFill>
                <a:schemeClr val="tx1"/>
              </a:solidFill>
              <a:round/>
              <a:headEnd/>
              <a:tailEnd/>
            </a:ln>
          </p:spPr>
          <p:txBody>
            <a:bodyPr wrap="none"/>
            <a:lstStyle/>
            <a:p>
              <a:endParaRPr lang="en-US"/>
            </a:p>
          </p:txBody>
        </p:sp>
      </p:grpSp>
      <p:sp>
        <p:nvSpPr>
          <p:cNvPr id="19462" name="Text Box 16"/>
          <p:cNvSpPr txBox="1">
            <a:spLocks noChangeArrowheads="1"/>
          </p:cNvSpPr>
          <p:nvPr/>
        </p:nvSpPr>
        <p:spPr bwMode="auto">
          <a:xfrm>
            <a:off x="1658938" y="3767138"/>
            <a:ext cx="1743075" cy="457200"/>
          </a:xfrm>
          <a:prstGeom prst="rect">
            <a:avLst/>
          </a:prstGeom>
          <a:noFill/>
          <a:ln w="9525">
            <a:noFill/>
            <a:miter lim="800000"/>
            <a:headEnd/>
            <a:tailEnd/>
          </a:ln>
        </p:spPr>
        <p:txBody>
          <a:bodyPr lIns="91436" tIns="45718" rIns="91436" bIns="45718">
            <a:spAutoFit/>
          </a:bodyPr>
          <a:lstStyle/>
          <a:p>
            <a:pPr>
              <a:spcBef>
                <a:spcPct val="50000"/>
              </a:spcBef>
            </a:pPr>
            <a:r>
              <a:rPr lang="en-US" sz="2400">
                <a:solidFill>
                  <a:srgbClr val="FFFF33"/>
                </a:solidFill>
                <a:latin typeface="Calibri" pitchFamily="34" charset="0"/>
                <a:cs typeface="Arial" charset="0"/>
              </a:rPr>
              <a:t>POLITICS</a:t>
            </a:r>
          </a:p>
        </p:txBody>
      </p:sp>
      <p:sp>
        <p:nvSpPr>
          <p:cNvPr id="19463" name="Text Box 17"/>
          <p:cNvSpPr txBox="1">
            <a:spLocks noChangeArrowheads="1"/>
          </p:cNvSpPr>
          <p:nvPr/>
        </p:nvSpPr>
        <p:spPr bwMode="auto">
          <a:xfrm>
            <a:off x="3730625" y="1789113"/>
            <a:ext cx="1752600" cy="457200"/>
          </a:xfrm>
          <a:prstGeom prst="rect">
            <a:avLst/>
          </a:prstGeom>
          <a:noFill/>
          <a:ln w="9525">
            <a:noFill/>
            <a:miter lim="800000"/>
            <a:headEnd/>
            <a:tailEnd/>
          </a:ln>
        </p:spPr>
        <p:txBody>
          <a:bodyPr lIns="91436" tIns="45718" rIns="91436" bIns="45718">
            <a:spAutoFit/>
          </a:bodyPr>
          <a:lstStyle/>
          <a:p>
            <a:pPr>
              <a:spcBef>
                <a:spcPct val="50000"/>
              </a:spcBef>
            </a:pPr>
            <a:r>
              <a:rPr lang="en-US" sz="2400">
                <a:solidFill>
                  <a:srgbClr val="FFFF33"/>
                </a:solidFill>
                <a:latin typeface="Calibri" pitchFamily="34" charset="0"/>
                <a:cs typeface="Arial" charset="0"/>
              </a:rPr>
              <a:t>CULTURE</a:t>
            </a:r>
          </a:p>
        </p:txBody>
      </p:sp>
      <p:sp>
        <p:nvSpPr>
          <p:cNvPr id="19464" name="Text Box 18"/>
          <p:cNvSpPr txBox="1">
            <a:spLocks noChangeArrowheads="1"/>
          </p:cNvSpPr>
          <p:nvPr/>
        </p:nvSpPr>
        <p:spPr bwMode="auto">
          <a:xfrm>
            <a:off x="5872163" y="3727450"/>
            <a:ext cx="1600200" cy="457200"/>
          </a:xfrm>
          <a:prstGeom prst="rect">
            <a:avLst/>
          </a:prstGeom>
          <a:noFill/>
          <a:ln w="9525">
            <a:noFill/>
            <a:miter lim="800000"/>
            <a:headEnd/>
            <a:tailEnd/>
          </a:ln>
        </p:spPr>
        <p:txBody>
          <a:bodyPr lIns="91436" tIns="45718" rIns="91436" bIns="45718">
            <a:spAutoFit/>
          </a:bodyPr>
          <a:lstStyle/>
          <a:p>
            <a:pPr>
              <a:spcBef>
                <a:spcPct val="50000"/>
              </a:spcBef>
            </a:pPr>
            <a:r>
              <a:rPr lang="en-US" sz="2400">
                <a:solidFill>
                  <a:srgbClr val="FFFF33"/>
                </a:solidFill>
                <a:latin typeface="Calibri" pitchFamily="34" charset="0"/>
                <a:cs typeface="Arial" charset="0"/>
              </a:rPr>
              <a:t>SOCIETY</a:t>
            </a:r>
          </a:p>
        </p:txBody>
      </p:sp>
      <p:sp>
        <p:nvSpPr>
          <p:cNvPr id="69640" name="Text Box 4"/>
          <p:cNvSpPr txBox="1">
            <a:spLocks noChangeArrowheads="1"/>
          </p:cNvSpPr>
          <p:nvPr/>
        </p:nvSpPr>
        <p:spPr bwMode="auto">
          <a:xfrm>
            <a:off x="119063" y="5897563"/>
            <a:ext cx="8904287" cy="523875"/>
          </a:xfrm>
          <a:prstGeom prst="rect">
            <a:avLst/>
          </a:prstGeom>
          <a:noFill/>
          <a:ln w="9525">
            <a:noFill/>
            <a:miter lim="800000"/>
            <a:headEnd/>
            <a:tailEnd/>
          </a:ln>
        </p:spPr>
        <p:txBody>
          <a:bodyPr wrap="none">
            <a:spAutoFit/>
          </a:bodyPr>
          <a:lstStyle/>
          <a:p>
            <a:r>
              <a:rPr lang="en-US" sz="1400"/>
              <a:t>* Based on PRISM analytical Fields et al. 2005 The PRISM: An Analytical Framework for </a:t>
            </a:r>
          </a:p>
          <a:p>
            <a:r>
              <a:rPr lang="en-US" sz="1400"/>
              <a:t>  Understanding Performance of Health Information Systems in Developing Countries. MEASURE Evaluation).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6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6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463">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1" nodeType="clickEffect">
                                  <p:stCondLst>
                                    <p:cond delay="0"/>
                                  </p:stCondLst>
                                  <p:childTnLst>
                                    <p:set>
                                      <p:cBhvr>
                                        <p:cTn id="22" dur="1" fill="hold">
                                          <p:stCondLst>
                                            <p:cond delay="0"/>
                                          </p:stCondLst>
                                        </p:cTn>
                                        <p:tgtEl>
                                          <p:spTgt spid="19462"/>
                                        </p:tgtEl>
                                        <p:attrNameLst>
                                          <p:attrName>style.visibility</p:attrName>
                                        </p:attrNameLst>
                                      </p:cBhvr>
                                      <p:to>
                                        <p:strVal val="visible"/>
                                      </p:to>
                                    </p:set>
                                    <p:animEffect transition="in" filter="fade">
                                      <p:cBhvr>
                                        <p:cTn id="23" dur="5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2" grpId="1"/>
      <p:bldP spid="19463" grpId="0"/>
      <p:bldP spid="194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idx="1"/>
          </p:nvPr>
        </p:nvSpPr>
        <p:spPr>
          <a:xfrm>
            <a:off x="625475" y="1679575"/>
            <a:ext cx="8202613" cy="3486150"/>
          </a:xfrm>
        </p:spPr>
        <p:txBody>
          <a:bodyPr/>
          <a:lstStyle/>
          <a:p>
            <a:pPr algn="ctr" eaLnBrk="1" hangingPunct="1">
              <a:buFont typeface="Wingdings" pitchFamily="2" charset="2"/>
              <a:buNone/>
            </a:pPr>
            <a:endParaRPr lang="en-US" sz="3000" smtClean="0"/>
          </a:p>
          <a:p>
            <a:pPr algn="ctr" eaLnBrk="1" hangingPunct="1">
              <a:buFont typeface="Wingdings" pitchFamily="2" charset="2"/>
              <a:buNone/>
            </a:pPr>
            <a:r>
              <a:rPr lang="en-US" sz="3400" smtClean="0"/>
              <a:t>What barriers have you faced to using or getting others to use data and information?</a:t>
            </a:r>
          </a:p>
          <a:p>
            <a:pPr eaLnBrk="1" hangingPunct="1">
              <a:lnSpc>
                <a:spcPct val="130000"/>
              </a:lnSpc>
              <a:spcBef>
                <a:spcPct val="0"/>
              </a:spcBef>
              <a:spcAft>
                <a:spcPct val="0"/>
              </a:spcAft>
              <a:buFont typeface="Wingdings" pitchFamily="2" charset="2"/>
              <a:buNone/>
            </a:pPr>
            <a:endParaRPr lang="en-US" sz="3200" smtClean="0"/>
          </a:p>
        </p:txBody>
      </p:sp>
      <p:sp>
        <p:nvSpPr>
          <p:cNvPr id="18435" name="Rectangle 3"/>
          <p:cNvSpPr>
            <a:spLocks noChangeArrowheads="1"/>
          </p:cNvSpPr>
          <p:nvPr/>
        </p:nvSpPr>
        <p:spPr bwMode="auto">
          <a:xfrm>
            <a:off x="514350" y="363538"/>
            <a:ext cx="8320088" cy="1152525"/>
          </a:xfrm>
          <a:prstGeom prst="rect">
            <a:avLst/>
          </a:prstGeom>
          <a:noFill/>
          <a:ln w="9525">
            <a:noFill/>
            <a:miter lim="800000"/>
            <a:headEnd/>
            <a:tailEnd/>
          </a:ln>
        </p:spPr>
        <p:txBody>
          <a:bodyPr anchor="ctr"/>
          <a:lstStyle/>
          <a:p>
            <a:pPr algn="ctr">
              <a:defRPr/>
            </a:pPr>
            <a:r>
              <a:rPr lang="en-US" sz="3600" b="1" dirty="0">
                <a:latin typeface="+mj-lt"/>
              </a:rPr>
              <a:t>Group Participation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em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Template>
  <TotalTime>3694</TotalTime>
  <Words>5580</Words>
  <Application>Microsoft Office PowerPoint</Application>
  <PresentationFormat>On-screen Show (4:3)</PresentationFormat>
  <Paragraphs>570</Paragraphs>
  <Slides>45</Slides>
  <Notes>45</Notes>
  <HiddenSlides>0</HiddenSlides>
  <MMClips>0</MMClips>
  <ScaleCrop>false</ScaleCrop>
  <HeadingPairs>
    <vt:vector size="4" baseType="variant">
      <vt:variant>
        <vt:lpstr>Theme</vt:lpstr>
      </vt:variant>
      <vt:variant>
        <vt:i4>4</vt:i4>
      </vt:variant>
      <vt:variant>
        <vt:lpstr>Slide Titles</vt:lpstr>
      </vt:variant>
      <vt:variant>
        <vt:i4>45</vt:i4>
      </vt:variant>
    </vt:vector>
  </HeadingPairs>
  <TitlesOfParts>
    <vt:vector size="49" baseType="lpstr">
      <vt:lpstr>MEASURE_Eval_slide_template</vt:lpstr>
      <vt:lpstr>Custom Design</vt:lpstr>
      <vt:lpstr>Theme1</vt:lpstr>
      <vt:lpstr>1_Custom Design</vt:lpstr>
      <vt:lpstr>Context of Decision Making</vt:lpstr>
      <vt:lpstr>Part 1: Determinants of ddu</vt:lpstr>
      <vt:lpstr>Part 1: Session Objectives</vt:lpstr>
      <vt:lpstr>What Determines Data Demand &amp; Use? </vt:lpstr>
      <vt:lpstr>Data are often underutilized because of…</vt:lpstr>
      <vt:lpstr>Data are often underutilized because of…</vt:lpstr>
      <vt:lpstr>Data are often underutilized because of…</vt:lpstr>
      <vt:lpstr>What Determines Data Demand &amp; Use? </vt:lpstr>
      <vt:lpstr>Slide 9</vt:lpstr>
      <vt:lpstr>Assessment of Data Use Constraints Tool</vt:lpstr>
      <vt:lpstr>Assessment of Data Use Constraints Tool</vt:lpstr>
      <vt:lpstr> Action Plan for Addressing Barriers to Data Use </vt:lpstr>
      <vt:lpstr>Small Group Activity 2: Instructions</vt:lpstr>
      <vt:lpstr> Action Plan for Addressing Barriers to Data Use </vt:lpstr>
      <vt:lpstr>Small Group Activity: Report Back</vt:lpstr>
      <vt:lpstr>Part 2: Context of decision making</vt:lpstr>
      <vt:lpstr>Part 2: Session Objectives</vt:lpstr>
      <vt:lpstr>Group Participation</vt:lpstr>
      <vt:lpstr>Slide 19</vt:lpstr>
      <vt:lpstr>Slide 20</vt:lpstr>
      <vt:lpstr>What Is a Stakeholder?</vt:lpstr>
      <vt:lpstr>Stakeholders</vt:lpstr>
      <vt:lpstr>Data Producers vs. Data Users</vt:lpstr>
      <vt:lpstr>Importance of Knowing Your Stakeholders</vt:lpstr>
      <vt:lpstr>Results of Involving Stakeholders in Data Use Process</vt:lpstr>
      <vt:lpstr>Stakeholder Analysis Matrix  &amp; Engagement Plan</vt:lpstr>
      <vt:lpstr>Stakeholder Analysis Matrix</vt:lpstr>
      <vt:lpstr>Stakeholder Analysis Matrix</vt:lpstr>
      <vt:lpstr>Slide 29</vt:lpstr>
      <vt:lpstr>How to Involve Stakeholders </vt:lpstr>
      <vt:lpstr>Stakeholder Engagement Plan</vt:lpstr>
      <vt:lpstr>Slide 32</vt:lpstr>
      <vt:lpstr>Slide 33</vt:lpstr>
      <vt:lpstr>Decision Areas</vt:lpstr>
      <vt:lpstr>Program Design and Evaluation</vt:lpstr>
      <vt:lpstr>Program Management and Improvement</vt:lpstr>
      <vt:lpstr>Strategic Planning</vt:lpstr>
      <vt:lpstr>Advocacy and Policy Development</vt:lpstr>
      <vt:lpstr>Slide 39</vt:lpstr>
      <vt:lpstr>Data and Information</vt:lpstr>
      <vt:lpstr>Slide 41</vt:lpstr>
      <vt:lpstr>Strengthening the Decision-making Process</vt:lpstr>
      <vt:lpstr>Small Group Activity 3: Instructions</vt:lpstr>
      <vt:lpstr>Group Work Report Back</vt:lpstr>
      <vt:lpstr>Slide 45</vt:lpstr>
    </vt:vector>
  </TitlesOfParts>
  <Company>UNC-CH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Carolina Population Center</dc:creator>
  <cp:lastModifiedBy>Sivan Goobich</cp:lastModifiedBy>
  <cp:revision>213</cp:revision>
  <cp:lastPrinted>2010-09-27T20:39:52Z</cp:lastPrinted>
  <dcterms:created xsi:type="dcterms:W3CDTF">2006-10-04T15:25:38Z</dcterms:created>
  <dcterms:modified xsi:type="dcterms:W3CDTF">2013-08-15T15:05:50Z</dcterms:modified>
</cp:coreProperties>
</file>